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4"/>
  </p:notesMasterIdLst>
  <p:handoutMasterIdLst>
    <p:handoutMasterId r:id="rId35"/>
  </p:handoutMasterIdLst>
  <p:sldIdLst>
    <p:sldId id="354" r:id="rId2"/>
    <p:sldId id="320" r:id="rId3"/>
    <p:sldId id="258" r:id="rId4"/>
    <p:sldId id="325" r:id="rId5"/>
    <p:sldId id="326" r:id="rId6"/>
    <p:sldId id="327" r:id="rId7"/>
    <p:sldId id="328" r:id="rId8"/>
    <p:sldId id="329" r:id="rId9"/>
    <p:sldId id="330" r:id="rId10"/>
    <p:sldId id="335" r:id="rId11"/>
    <p:sldId id="343" r:id="rId12"/>
    <p:sldId id="344" r:id="rId13"/>
    <p:sldId id="345" r:id="rId14"/>
    <p:sldId id="336" r:id="rId15"/>
    <p:sldId id="346" r:id="rId16"/>
    <p:sldId id="338" r:id="rId17"/>
    <p:sldId id="347" r:id="rId18"/>
    <p:sldId id="353" r:id="rId19"/>
    <p:sldId id="348" r:id="rId20"/>
    <p:sldId id="339" r:id="rId21"/>
    <p:sldId id="349" r:id="rId22"/>
    <p:sldId id="340" r:id="rId23"/>
    <p:sldId id="351" r:id="rId24"/>
    <p:sldId id="342" r:id="rId25"/>
    <p:sldId id="350" r:id="rId26"/>
    <p:sldId id="341" r:id="rId27"/>
    <p:sldId id="352" r:id="rId28"/>
    <p:sldId id="323" r:id="rId29"/>
    <p:sldId id="322" r:id="rId30"/>
    <p:sldId id="313" r:id="rId31"/>
    <p:sldId id="315" r:id="rId32"/>
    <p:sldId id="303" r:id="rId33"/>
  </p:sldIdLst>
  <p:sldSz cx="9144000" cy="5143500" type="screen16x9"/>
  <p:notesSz cx="6811963" cy="9942513"/>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276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84" autoAdjust="0"/>
    <p:restoredTop sz="90929"/>
  </p:normalViewPr>
  <p:slideViewPr>
    <p:cSldViewPr>
      <p:cViewPr>
        <p:scale>
          <a:sx n="100" d="100"/>
          <a:sy n="100" d="100"/>
        </p:scale>
        <p:origin x="-1152" y="-1800"/>
      </p:cViewPr>
      <p:guideLst>
        <p:guide orient="horz" pos="295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58536" y="0"/>
            <a:ext cx="2951851" cy="497126"/>
          </a:xfrm>
          <a:prstGeom prst="rect">
            <a:avLst/>
          </a:prstGeom>
        </p:spPr>
        <p:txBody>
          <a:bodyPr vert="horz" lIns="91440" tIns="45720" rIns="91440" bIns="45720" rtlCol="0"/>
          <a:lstStyle>
            <a:lvl1pPr algn="r">
              <a:defRPr sz="1200"/>
            </a:lvl1pPr>
          </a:lstStyle>
          <a:p>
            <a:fld id="{27C2857C-21B2-4AEB-98C8-35DCF2FFAC2E}" type="datetimeFigureOut">
              <a:rPr lang="nl-NL" smtClean="0"/>
              <a:pPr/>
              <a:t>22-05-14</a:t>
            </a:fld>
            <a:endParaRPr lang="nl-NL"/>
          </a:p>
        </p:txBody>
      </p:sp>
      <p:sp>
        <p:nvSpPr>
          <p:cNvPr id="4" name="Tijdelijke aanduiding voor voettekst 3"/>
          <p:cNvSpPr>
            <a:spLocks noGrp="1"/>
          </p:cNvSpPr>
          <p:nvPr>
            <p:ph type="ftr" sz="quarter" idx="2"/>
          </p:nvPr>
        </p:nvSpPr>
        <p:spPr>
          <a:xfrm>
            <a:off x="0" y="9443662"/>
            <a:ext cx="2951851" cy="497126"/>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58536" y="9443662"/>
            <a:ext cx="2951851" cy="497126"/>
          </a:xfrm>
          <a:prstGeom prst="rect">
            <a:avLst/>
          </a:prstGeom>
        </p:spPr>
        <p:txBody>
          <a:bodyPr vert="horz" lIns="91440" tIns="45720" rIns="91440" bIns="45720" rtlCol="0" anchor="b"/>
          <a:lstStyle>
            <a:lvl1pPr algn="r">
              <a:defRPr sz="1200"/>
            </a:lvl1pPr>
          </a:lstStyle>
          <a:p>
            <a:fld id="{52D3C107-AFFC-45E8-95A0-FC39B2689DE8}" type="slidenum">
              <a:rPr lang="nl-NL" smtClean="0"/>
              <a:pPr/>
              <a:t>‹#›</a:t>
            </a:fld>
            <a:endParaRPr lang="nl-NL"/>
          </a:p>
        </p:txBody>
      </p:sp>
    </p:spTree>
    <p:extLst>
      <p:ext uri="{BB962C8B-B14F-4D97-AF65-F5344CB8AC3E}">
        <p14:creationId xmlns:p14="http://schemas.microsoft.com/office/powerpoint/2010/main" val="3774389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51851" cy="4971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60112" y="0"/>
            <a:ext cx="2951851" cy="4971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93663" y="746125"/>
            <a:ext cx="6624637"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08262" y="4722694"/>
            <a:ext cx="4995440" cy="44741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p>
        </p:txBody>
      </p:sp>
      <p:sp>
        <p:nvSpPr>
          <p:cNvPr id="3078" name="Rectangle 6"/>
          <p:cNvSpPr>
            <a:spLocks noGrp="1" noChangeArrowheads="1"/>
          </p:cNvSpPr>
          <p:nvPr>
            <p:ph type="ftr" sz="quarter" idx="4"/>
          </p:nvPr>
        </p:nvSpPr>
        <p:spPr bwMode="auto">
          <a:xfrm>
            <a:off x="0" y="9445387"/>
            <a:ext cx="2951851" cy="4971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60112" y="9445387"/>
            <a:ext cx="2951851" cy="4971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vl1pPr>
          </a:lstStyle>
          <a:p>
            <a:fld id="{70205A0D-ACEF-8747-9DE3-1247CD368D53}" type="slidenum">
              <a:rPr lang="en-US"/>
              <a:pPr/>
              <a:t>‹#›</a:t>
            </a:fld>
            <a:endParaRPr lang="en-US"/>
          </a:p>
        </p:txBody>
      </p:sp>
    </p:spTree>
    <p:extLst>
      <p:ext uri="{BB962C8B-B14F-4D97-AF65-F5344CB8AC3E}">
        <p14:creationId xmlns:p14="http://schemas.microsoft.com/office/powerpoint/2010/main" val="10969147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51729B-383F-444C-9518-4B1505999D2E}" type="slidenum">
              <a:rPr lang="en-US"/>
              <a:pPr/>
              <a:t>1</a:t>
            </a:fld>
            <a:endParaRPr lang="en-US"/>
          </a:p>
        </p:txBody>
      </p:sp>
      <p:sp>
        <p:nvSpPr>
          <p:cNvPr id="4098" name="Rectangle 2"/>
          <p:cNvSpPr>
            <a:spLocks noGrp="1" noRot="1" noChangeAspect="1" noChangeArrowheads="1" noTextEdit="1"/>
          </p:cNvSpPr>
          <p:nvPr>
            <p:ph type="sldImg"/>
          </p:nvPr>
        </p:nvSpPr>
        <p:spPr>
          <a:xfrm>
            <a:off x="93663" y="746125"/>
            <a:ext cx="6624637" cy="3727450"/>
          </a:xfrm>
          <a:ln/>
          <a:extLst>
            <a:ext uri="{FAA26D3D-D897-4be2-8F04-BA451C77F1D7}">
              <ma14:placeholderFlag xmlns:ma14="http://schemas.microsoft.com/office/mac/drawingml/2011/main" val="1"/>
            </a:ext>
          </a:extLst>
        </p:spPr>
      </p:sp>
      <p:sp>
        <p:nvSpPr>
          <p:cNvPr id="4099" name="Rectangle 3"/>
          <p:cNvSpPr>
            <a:spLocks noGrp="1" noChangeArrowheads="1"/>
          </p:cNvSpPr>
          <p:nvPr>
            <p:ph type="body" idx="1"/>
          </p:nvPr>
        </p:nvSpPr>
        <p:spPr/>
        <p:txBody>
          <a:bodyPr/>
          <a:lstStyle/>
          <a:p>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None/>
            </a:pPr>
            <a:r>
              <a:rPr lang="en-US" sz="1200" dirty="0" err="1" smtClean="0"/>
              <a:t>Goed</a:t>
            </a:r>
            <a:r>
              <a:rPr lang="en-US" sz="1200" baseline="0" dirty="0" smtClean="0"/>
              <a:t> </a:t>
            </a:r>
            <a:r>
              <a:rPr lang="en-US" sz="1200" baseline="0" dirty="0" err="1" smtClean="0"/>
              <a:t>voorbeeld</a:t>
            </a:r>
            <a:r>
              <a:rPr lang="en-US" sz="1200" baseline="0" dirty="0" smtClean="0"/>
              <a:t> van het </a:t>
            </a:r>
            <a:r>
              <a:rPr lang="en-US" sz="1200" baseline="0" dirty="0" err="1" smtClean="0"/>
              <a:t>eerste</a:t>
            </a:r>
            <a:r>
              <a:rPr lang="en-US" sz="1200" baseline="0" dirty="0" smtClean="0"/>
              <a:t> </a:t>
            </a:r>
            <a:r>
              <a:rPr lang="en-US" sz="1200" baseline="0" dirty="0" err="1" smtClean="0"/>
              <a:t>deel</a:t>
            </a:r>
            <a:r>
              <a:rPr lang="en-US" sz="1200" baseline="0" dirty="0" smtClean="0"/>
              <a:t> van het </a:t>
            </a:r>
            <a:r>
              <a:rPr lang="en-US" sz="1200" baseline="0" dirty="0" err="1" smtClean="0"/>
              <a:t>briefhoofd</a:t>
            </a:r>
            <a:endParaRPr lang="nl-NL" sz="1200" dirty="0" smtClean="0"/>
          </a:p>
          <a:p>
            <a:pPr>
              <a:buNone/>
            </a:pPr>
            <a:r>
              <a:rPr lang="nl-NL" sz="1200" dirty="0" smtClean="0"/>
              <a:t>- Hier wel een dubbele spatie tussen postcode en woonplaats.</a:t>
            </a:r>
          </a:p>
          <a:p>
            <a:pPr>
              <a:buNone/>
            </a:pPr>
            <a:r>
              <a:rPr lang="nl-NL" sz="1200" dirty="0" smtClean="0"/>
              <a:t>- </a:t>
            </a:r>
            <a:r>
              <a:rPr lang="nl-NL" sz="1200" dirty="0" err="1" smtClean="0"/>
              <a:t>In</a:t>
            </a:r>
            <a:r>
              <a:rPr lang="nl-NL" sz="1200" i="1" dirty="0" err="1" smtClean="0"/>
              <a:t>Vastgelegd</a:t>
            </a:r>
            <a:r>
              <a:rPr lang="nl-NL" sz="1200" dirty="0" smtClean="0"/>
              <a:t> staat de woonplaats van geadresseerde in kapitalen: beide varianten worden bij de toets goed gerekend. </a:t>
            </a:r>
          </a:p>
          <a:p>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None/>
            </a:pPr>
            <a:r>
              <a:rPr lang="en-US" sz="1200" dirty="0" err="1" smtClean="0"/>
              <a:t>Fout</a:t>
            </a:r>
            <a:r>
              <a:rPr lang="en-US" sz="1200" baseline="0" dirty="0" smtClean="0"/>
              <a:t> </a:t>
            </a:r>
            <a:r>
              <a:rPr lang="en-US" sz="1200" baseline="0" dirty="0" err="1" smtClean="0"/>
              <a:t>voorbeeld</a:t>
            </a:r>
            <a:r>
              <a:rPr lang="en-US" sz="1200" baseline="0" dirty="0" smtClean="0"/>
              <a:t> van het </a:t>
            </a:r>
            <a:r>
              <a:rPr lang="en-US" sz="1200" baseline="0" dirty="0" err="1" smtClean="0"/>
              <a:t>tweede</a:t>
            </a:r>
            <a:r>
              <a:rPr lang="en-US" sz="1200" baseline="0" dirty="0" smtClean="0"/>
              <a:t> </a:t>
            </a:r>
            <a:r>
              <a:rPr lang="en-US" sz="1200" baseline="0" dirty="0" err="1" smtClean="0"/>
              <a:t>deel</a:t>
            </a:r>
            <a:r>
              <a:rPr lang="en-US" sz="1200" baseline="0" dirty="0" smtClean="0"/>
              <a:t> van het </a:t>
            </a:r>
            <a:r>
              <a:rPr lang="en-US" sz="1200" baseline="0" dirty="0" err="1" smtClean="0"/>
              <a:t>briefhoofd</a:t>
            </a:r>
            <a:endParaRPr lang="nl-NL" sz="1200" dirty="0" smtClean="0"/>
          </a:p>
          <a:p>
            <a:pPr>
              <a:buNone/>
            </a:pPr>
            <a:r>
              <a:rPr lang="nl-NL" sz="1200" dirty="0" smtClean="0"/>
              <a:t>- Plaats bij plaatsnaam een apostrof in plaats van een aanhalingsteken. </a:t>
            </a:r>
          </a:p>
          <a:p>
            <a:pPr>
              <a:buNone/>
            </a:pPr>
            <a:r>
              <a:rPr lang="nl-NL" sz="1200" dirty="0" smtClean="0"/>
              <a:t>- Kleine letter na dubbele punt</a:t>
            </a:r>
          </a:p>
          <a:p>
            <a:pPr>
              <a:buNone/>
            </a:pPr>
            <a:r>
              <a:rPr lang="nl-NL" sz="1200" dirty="0" smtClean="0"/>
              <a:t>- Betreft-regel is onvolledig</a:t>
            </a:r>
            <a:br>
              <a:rPr lang="nl-NL" sz="1200" dirty="0" smtClean="0"/>
            </a:br>
            <a:r>
              <a:rPr lang="nl-NL" sz="1200" dirty="0" smtClean="0"/>
              <a:t>- SN5-fout:</a:t>
            </a:r>
            <a:r>
              <a:rPr lang="nl-NL" sz="1200" baseline="0" dirty="0" smtClean="0"/>
              <a:t> Geachte heer de Vries, </a:t>
            </a:r>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None/>
            </a:pPr>
            <a:r>
              <a:rPr lang="nl-NL" sz="1200" u="sng" dirty="0" smtClean="0"/>
              <a:t>Goed</a:t>
            </a:r>
            <a:r>
              <a:rPr lang="nl-NL" sz="1200" u="sng" baseline="0" dirty="0" smtClean="0"/>
              <a:t> voorbeeld van het tweede gedeelte van het briefhoofd</a:t>
            </a:r>
            <a:r>
              <a:rPr lang="nl-NL" sz="1200" u="sng" dirty="0" smtClean="0"/>
              <a:t> </a:t>
            </a:r>
            <a:br>
              <a:rPr lang="nl-NL" sz="1200" u="sng" dirty="0" smtClean="0"/>
            </a:br>
            <a:r>
              <a:rPr lang="nl-NL" sz="1200" dirty="0" smtClean="0"/>
              <a:t>- Bij plaatsnaam een apostrof in plaats van een aanhalingsteken. </a:t>
            </a:r>
          </a:p>
          <a:p>
            <a:pPr>
              <a:buNone/>
            </a:pPr>
            <a:r>
              <a:rPr lang="nl-NL" sz="1200" dirty="0" smtClean="0"/>
              <a:t>- Kleine letter na dubbele punt</a:t>
            </a:r>
          </a:p>
          <a:p>
            <a:pPr>
              <a:buNone/>
            </a:pPr>
            <a:r>
              <a:rPr lang="nl-NL" sz="1200" dirty="0" smtClean="0"/>
              <a:t>- Volledige</a:t>
            </a:r>
            <a:r>
              <a:rPr lang="nl-NL" sz="1200" baseline="0" dirty="0" smtClean="0"/>
              <a:t> </a:t>
            </a:r>
            <a:r>
              <a:rPr lang="nl-NL" sz="1200" baseline="0" dirty="0" err="1" smtClean="0"/>
              <a:t>betreft-regel</a:t>
            </a:r>
            <a:r>
              <a:rPr lang="nl-NL" sz="1200" baseline="0" dirty="0" smtClean="0"/>
              <a:t> </a:t>
            </a:r>
            <a:r>
              <a:rPr lang="nl-NL" sz="1200" dirty="0" smtClean="0"/>
              <a:t/>
            </a:r>
            <a:br>
              <a:rPr lang="nl-NL" sz="1200" dirty="0" smtClean="0"/>
            </a:br>
            <a:r>
              <a:rPr lang="nl-NL" sz="1200" dirty="0" smtClean="0"/>
              <a:t>- Geachte</a:t>
            </a:r>
            <a:r>
              <a:rPr lang="nl-NL" sz="1200" baseline="0" dirty="0" smtClean="0"/>
              <a:t> de heer De Vries,</a:t>
            </a:r>
            <a:endParaRPr lang="nl-NL" sz="1200" dirty="0" smtClean="0"/>
          </a:p>
          <a:p>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FontTx/>
              <a:buNone/>
            </a:pPr>
            <a:r>
              <a:rPr lang="nl-NL" u="sng" dirty="0" smtClean="0"/>
              <a:t>Fout</a:t>
            </a:r>
            <a:r>
              <a:rPr lang="nl-NL" u="sng" baseline="0" dirty="0" smtClean="0"/>
              <a:t> voorbeeld van Inleiding</a:t>
            </a:r>
          </a:p>
          <a:p>
            <a:pPr>
              <a:buFontTx/>
              <a:buChar char="-"/>
            </a:pPr>
            <a:r>
              <a:rPr lang="nl-NL" dirty="0" smtClean="0"/>
              <a:t>naar aanleiding</a:t>
            </a:r>
            <a:r>
              <a:rPr lang="nl-NL" baseline="0" dirty="0" smtClean="0"/>
              <a:t> van: v</a:t>
            </a:r>
            <a:r>
              <a:rPr lang="nl-NL" dirty="0" smtClean="0"/>
              <a:t>oorzetselstijl. Beter: “In ons telefoongesprek…” </a:t>
            </a:r>
          </a:p>
          <a:p>
            <a:pPr>
              <a:buFontTx/>
              <a:buNone/>
            </a:pPr>
            <a:r>
              <a:rPr lang="nl-NL" dirty="0" smtClean="0"/>
              <a:t>- jl. of 2013 toevoegen</a:t>
            </a:r>
            <a:br>
              <a:rPr lang="nl-NL" dirty="0" smtClean="0"/>
            </a:br>
            <a:r>
              <a:rPr lang="nl-NL" dirty="0" smtClean="0"/>
              <a:t>- omtrent &gt; over (vermijd ambtelijk</a:t>
            </a:r>
            <a:r>
              <a:rPr lang="nl-NL" baseline="0" dirty="0" smtClean="0"/>
              <a:t> taalgebruik!)</a:t>
            </a:r>
            <a:endParaRPr lang="nl-NL" dirty="0" smtClean="0"/>
          </a:p>
          <a:p>
            <a:pPr>
              <a:buNone/>
            </a:pPr>
            <a:r>
              <a:rPr lang="nl-NL" dirty="0" smtClean="0"/>
              <a:t>- Gebruik geen voornamen in de adviesbrief </a:t>
            </a:r>
          </a:p>
          <a:p>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en-US" dirty="0" err="1" smtClean="0"/>
              <a:t>Goed</a:t>
            </a:r>
            <a:r>
              <a:rPr lang="en-US" baseline="0" dirty="0" smtClean="0"/>
              <a:t> </a:t>
            </a:r>
            <a:r>
              <a:rPr lang="en-US" baseline="0" dirty="0" err="1" smtClean="0"/>
              <a:t>voorbeeld</a:t>
            </a:r>
            <a:r>
              <a:rPr lang="en-US" baseline="0" dirty="0" smtClean="0"/>
              <a:t> van </a:t>
            </a:r>
            <a:r>
              <a:rPr lang="en-US" baseline="0" dirty="0" err="1" smtClean="0"/>
              <a:t>Inleiding</a:t>
            </a:r>
            <a:r>
              <a:rPr lang="en-US" baseline="0" dirty="0" smtClean="0"/>
              <a:t> </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en-US" sz="1200" u="sng" baseline="0" dirty="0" err="1" smtClean="0"/>
              <a:t>Fout</a:t>
            </a:r>
            <a:r>
              <a:rPr lang="en-US" sz="1200" u="sng" baseline="0" dirty="0" smtClean="0"/>
              <a:t> </a:t>
            </a:r>
            <a:r>
              <a:rPr lang="en-US" sz="1200" u="sng" baseline="0" dirty="0" err="1" smtClean="0"/>
              <a:t>voorbeeld</a:t>
            </a:r>
            <a:r>
              <a:rPr lang="en-US" sz="1200" u="sng" baseline="0" dirty="0" smtClean="0"/>
              <a:t> van </a:t>
            </a:r>
            <a:r>
              <a:rPr lang="en-US" sz="1200" u="sng" baseline="0" dirty="0" err="1" smtClean="0"/>
              <a:t>Relevante</a:t>
            </a:r>
            <a:r>
              <a:rPr lang="en-US" sz="1200" u="sng" baseline="0" dirty="0" smtClean="0"/>
              <a:t> </a:t>
            </a:r>
            <a:r>
              <a:rPr lang="en-US" sz="1200" u="sng" baseline="0" dirty="0" err="1" smtClean="0"/>
              <a:t>feiten</a:t>
            </a:r>
            <a:r>
              <a:rPr lang="en-US" sz="1200" u="sng" baseline="0" dirty="0" smtClean="0"/>
              <a:t> </a:t>
            </a:r>
            <a:endParaRPr lang="nl-NL" sz="1200" u="sng" baseline="0" dirty="0" smtClean="0"/>
          </a:p>
          <a:p>
            <a:r>
              <a:rPr lang="nl-NL" sz="1200" baseline="0" dirty="0" smtClean="0"/>
              <a:t>- In de hele alinea ontbreken signaalwoorden, wat de tekst onduidelijk maakt. Geef dus verbanden aan. </a:t>
            </a:r>
            <a:br>
              <a:rPr lang="nl-NL" sz="1200" baseline="0" dirty="0" smtClean="0"/>
            </a:br>
            <a:r>
              <a:rPr lang="nl-NL" sz="1200" dirty="0" smtClean="0"/>
              <a:t>- Noem de</a:t>
            </a:r>
            <a:r>
              <a:rPr lang="nl-NL" sz="1200" baseline="0" dirty="0" smtClean="0"/>
              <a:t> naam als die bekend is. Beter: </a:t>
            </a:r>
            <a:r>
              <a:rPr lang="nl-NL" sz="1200" dirty="0" smtClean="0"/>
              <a:t>… een kennis, de heer </a:t>
            </a:r>
            <a:r>
              <a:rPr lang="nl-NL" sz="1200" dirty="0" err="1" smtClean="0"/>
              <a:t>Kooij</a:t>
            </a:r>
            <a:r>
              <a:rPr lang="nl-NL" sz="1200" dirty="0" smtClean="0"/>
              <a:t>,...</a:t>
            </a:r>
            <a:br>
              <a:rPr lang="nl-NL" sz="1200" dirty="0" smtClean="0"/>
            </a:br>
            <a:r>
              <a:rPr lang="nl-NL" sz="1200" dirty="0" smtClean="0"/>
              <a:t>- Vermijd onnodige herhalingen (café, hersenschudding</a:t>
            </a:r>
            <a:r>
              <a:rPr lang="nl-NL" sz="1200" baseline="0" dirty="0" smtClean="0"/>
              <a:t> en kneuzingen).</a:t>
            </a:r>
            <a:endParaRPr lang="nl-NL" sz="1200" dirty="0" smtClean="0"/>
          </a:p>
          <a:p>
            <a:r>
              <a:rPr lang="nl-NL" sz="1200" dirty="0" smtClean="0"/>
              <a:t>-</a:t>
            </a:r>
            <a:r>
              <a:rPr lang="nl-NL" sz="1200" baseline="0" dirty="0" smtClean="0"/>
              <a:t> </a:t>
            </a:r>
            <a:r>
              <a:rPr lang="nl-NL" sz="1200" dirty="0" smtClean="0"/>
              <a:t>SN7-fout: kapot gegaan</a:t>
            </a:r>
          </a:p>
          <a:p>
            <a:r>
              <a:rPr lang="nl-NL" sz="1200" dirty="0" smtClean="0"/>
              <a:t>- </a:t>
            </a:r>
            <a:r>
              <a:rPr lang="nl-NL" sz="1200" dirty="0" err="1" smtClean="0"/>
              <a:t>inmateriële</a:t>
            </a:r>
            <a:r>
              <a:rPr lang="nl-NL" sz="1200" dirty="0" smtClean="0"/>
              <a:t> &gt; immateriële</a:t>
            </a:r>
          </a:p>
          <a:p>
            <a:r>
              <a:rPr lang="nl-NL" sz="1200" dirty="0" smtClean="0"/>
              <a:t>-</a:t>
            </a:r>
            <a:r>
              <a:rPr lang="nl-NL" sz="1200" baseline="0" dirty="0" smtClean="0"/>
              <a:t> FZ1- fout: Echter is… </a:t>
            </a:r>
            <a:endParaRPr lang="nl-NL" sz="1200" dirty="0" smtClean="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en-US" u="sng" dirty="0" err="1" smtClean="0"/>
              <a:t>Goed</a:t>
            </a:r>
            <a:r>
              <a:rPr lang="en-US" u="sng" dirty="0" smtClean="0"/>
              <a:t> </a:t>
            </a:r>
            <a:r>
              <a:rPr lang="en-US" u="sng" dirty="0" err="1" smtClean="0"/>
              <a:t>voorbeeld</a:t>
            </a:r>
            <a:r>
              <a:rPr lang="en-US" u="sng" dirty="0" smtClean="0"/>
              <a:t> van </a:t>
            </a:r>
            <a:r>
              <a:rPr lang="en-US" u="sng" dirty="0" err="1" smtClean="0"/>
              <a:t>Relevante</a:t>
            </a:r>
            <a:r>
              <a:rPr lang="en-US" u="sng" baseline="0" dirty="0" smtClean="0"/>
              <a:t> </a:t>
            </a:r>
            <a:r>
              <a:rPr lang="en-US" u="sng" baseline="0" dirty="0" err="1" smtClean="0"/>
              <a:t>feiten</a:t>
            </a:r>
            <a:r>
              <a:rPr lang="en-US" u="sng" baseline="0" dirty="0" smtClean="0"/>
              <a:t> </a:t>
            </a:r>
            <a:endParaRPr lang="nl-NL" u="sng"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Dez</a:t>
            </a:r>
            <a:r>
              <a:rPr lang="nl-NL" baseline="0" dirty="0" smtClean="0"/>
              <a:t>e informatie kun je geven bij de opmerking dat je overbodige herhalingen moet vermijden.</a:t>
            </a:r>
            <a:br>
              <a:rPr lang="nl-NL" baseline="0" dirty="0" smtClean="0"/>
            </a:br>
            <a:r>
              <a:rPr lang="nl-NL" baseline="0" dirty="0" smtClean="0"/>
              <a:t>Contaminatie = FZ5-fout </a:t>
            </a:r>
            <a:br>
              <a:rPr lang="nl-NL" baseline="0" dirty="0" smtClean="0"/>
            </a:br>
            <a:r>
              <a:rPr lang="nl-NL" baseline="0" dirty="0" smtClean="0"/>
              <a:t>Ik zou u graag willen adviseren… &gt; ‘Ik zou u willen adviseren’ of ‘Ik wil u graag adviseren’  </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Hierbij inversie</a:t>
            </a:r>
            <a:r>
              <a:rPr lang="nl-NL" baseline="0" dirty="0" smtClean="0"/>
              <a:t> kort toelichten. </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FontTx/>
              <a:buNone/>
            </a:pPr>
            <a:r>
              <a:rPr lang="en-US" dirty="0" err="1" smtClean="0"/>
              <a:t>Fout</a:t>
            </a:r>
            <a:r>
              <a:rPr lang="en-US" dirty="0" smtClean="0"/>
              <a:t> </a:t>
            </a:r>
            <a:r>
              <a:rPr lang="en-US" dirty="0" err="1" smtClean="0"/>
              <a:t>voorbeel</a:t>
            </a:r>
            <a:r>
              <a:rPr lang="en-US" baseline="0" dirty="0" err="1" smtClean="0"/>
              <a:t>d</a:t>
            </a:r>
            <a:r>
              <a:rPr lang="en-US" baseline="0" dirty="0" smtClean="0"/>
              <a:t> van </a:t>
            </a:r>
            <a:r>
              <a:rPr lang="en-US" baseline="0" dirty="0" err="1" smtClean="0"/>
              <a:t>Juridische</a:t>
            </a:r>
            <a:r>
              <a:rPr lang="en-US" baseline="0" dirty="0" smtClean="0"/>
              <a:t> </a:t>
            </a:r>
            <a:r>
              <a:rPr lang="en-US" baseline="0" dirty="0" err="1" smtClean="0"/>
              <a:t>aspecten</a:t>
            </a:r>
            <a:r>
              <a:rPr lang="en-US" baseline="0" dirty="0" smtClean="0"/>
              <a:t> </a:t>
            </a:r>
            <a:endParaRPr lang="nl-NL" dirty="0" smtClean="0"/>
          </a:p>
          <a:p>
            <a:pPr>
              <a:buFontTx/>
              <a:buChar char="-"/>
            </a:pPr>
            <a:r>
              <a:rPr lang="nl-NL" dirty="0" smtClean="0"/>
              <a:t> Meneer is te</a:t>
            </a:r>
            <a:r>
              <a:rPr lang="nl-NL" baseline="0" dirty="0" smtClean="0"/>
              <a:t> informeel. </a:t>
            </a:r>
            <a:br>
              <a:rPr lang="nl-NL" baseline="0" dirty="0" smtClean="0"/>
            </a:br>
            <a:r>
              <a:rPr lang="nl-NL" baseline="0" dirty="0" smtClean="0"/>
              <a:t>- </a:t>
            </a:r>
            <a:r>
              <a:rPr lang="nl-NL" sz="1200" dirty="0" smtClean="0"/>
              <a:t>Onderbouwing toevoegen aan ‘Daarnaast</a:t>
            </a:r>
            <a:r>
              <a:rPr lang="nl-NL" sz="1200" baseline="0" dirty="0" smtClean="0"/>
              <a:t> is de daad toerekenbaar aan de heer </a:t>
            </a:r>
            <a:r>
              <a:rPr lang="nl-NL" sz="1200" baseline="0" dirty="0" err="1" smtClean="0"/>
              <a:t>Kooij</a:t>
            </a:r>
            <a:r>
              <a:rPr lang="nl-NL" sz="1200" baseline="0" dirty="0" smtClean="0"/>
              <a:t>. B</a:t>
            </a:r>
            <a:r>
              <a:rPr lang="nl-NL" sz="1200" dirty="0" smtClean="0"/>
              <a:t>ijvoorbeeld: “… omdat zijn gedrag hem te verwijten valt.”</a:t>
            </a:r>
          </a:p>
          <a:p>
            <a:pPr>
              <a:buFontTx/>
              <a:buChar char="-"/>
            </a:pPr>
            <a:r>
              <a:rPr lang="nl-NL" sz="1200" dirty="0" smtClean="0"/>
              <a:t> signaalwoorden toevoegen</a:t>
            </a:r>
          </a:p>
          <a:p>
            <a:pPr>
              <a:buFontTx/>
              <a:buChar char="-"/>
            </a:pPr>
            <a:r>
              <a:rPr lang="nl-NL" sz="1200" baseline="0" dirty="0" smtClean="0"/>
              <a:t> juridische termen toelichten</a:t>
            </a:r>
            <a:r>
              <a:rPr lang="nl-NL" sz="1200" dirty="0" smtClean="0"/>
              <a:t/>
            </a:r>
            <a:br>
              <a:rPr lang="nl-NL" sz="1200" dirty="0" smtClean="0"/>
            </a:br>
            <a:r>
              <a:rPr lang="nl-NL" sz="1200" dirty="0" smtClean="0"/>
              <a:t>- SN7-fout: Tenslotte &gt; Ten slotte.</a:t>
            </a:r>
            <a:r>
              <a:rPr lang="nl-NL" sz="1200" baseline="0" dirty="0" smtClean="0"/>
              <a:t> Verschil uitleggen, daarbij eventueel ook het verschil tussen tenminste en ten minste geven. </a:t>
            </a:r>
            <a:br>
              <a:rPr lang="nl-NL" sz="1200" baseline="0" dirty="0" smtClean="0"/>
            </a:br>
            <a:r>
              <a:rPr lang="nl-NL" sz="1200" baseline="0" dirty="0" smtClean="0"/>
              <a:t>- weldegelijk &gt; wel degelijk</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70205A0D-ACEF-8747-9DE3-1247CD368D53}" type="slidenum">
              <a:rPr lang="en-US" smtClean="0"/>
              <a:pPr/>
              <a:t>3</a:t>
            </a:fld>
            <a:endParaRPr lang="en-US"/>
          </a:p>
        </p:txBody>
      </p:sp>
    </p:spTree>
    <p:extLst>
      <p:ext uri="{BB962C8B-B14F-4D97-AF65-F5344CB8AC3E}">
        <p14:creationId xmlns:p14="http://schemas.microsoft.com/office/powerpoint/2010/main" val="3888451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u="sng" dirty="0" smtClean="0"/>
              <a:t>Goed voorbeeld van Juridische</a:t>
            </a:r>
            <a:r>
              <a:rPr lang="nl-NL" u="sng" baseline="0" dirty="0" smtClean="0"/>
              <a:t> aspecten </a:t>
            </a:r>
            <a:endParaRPr lang="nl-NL" u="sng"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FontTx/>
              <a:buNone/>
            </a:pPr>
            <a:r>
              <a:rPr lang="nl-NL" u="sng" dirty="0" smtClean="0"/>
              <a:t>Fout voorbeeld van Juridisch</a:t>
            </a:r>
            <a:r>
              <a:rPr lang="nl-NL" u="sng" baseline="0" dirty="0" smtClean="0"/>
              <a:t> advies / </a:t>
            </a:r>
            <a:r>
              <a:rPr lang="nl-NL" u="sng" dirty="0" smtClean="0"/>
              <a:t>Advies</a:t>
            </a:r>
            <a:r>
              <a:rPr lang="nl-NL" dirty="0" smtClean="0"/>
              <a:t/>
            </a:r>
            <a:br>
              <a:rPr lang="nl-NL" dirty="0" smtClean="0"/>
            </a:br>
            <a:r>
              <a:rPr lang="nl-NL" dirty="0" smtClean="0"/>
              <a:t>- Advies</a:t>
            </a:r>
            <a:r>
              <a:rPr lang="nl-NL" baseline="0" dirty="0" smtClean="0"/>
              <a:t> is hier de vierde alinea, omdat er geen alinea Juridische mogelijkheden is.</a:t>
            </a:r>
          </a:p>
          <a:p>
            <a:pPr>
              <a:buFontTx/>
              <a:buChar char="-"/>
            </a:pPr>
            <a:r>
              <a:rPr lang="nl-NL" baseline="0" dirty="0" smtClean="0"/>
              <a:t> Binnen een (korte) alinea moet je doorschrijven op de regel. </a:t>
            </a:r>
            <a:br>
              <a:rPr lang="nl-NL" baseline="0" dirty="0" smtClean="0"/>
            </a:br>
            <a:r>
              <a:rPr lang="nl-NL" baseline="0" dirty="0" smtClean="0"/>
              <a:t>- Alinea is onvolledig. </a:t>
            </a:r>
            <a:r>
              <a:rPr lang="nl-NL" sz="1200" dirty="0" smtClean="0"/>
              <a:t>Beschrijf het advies als een handeling en geef daarbij de verschillende stappen.</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FontTx/>
              <a:buNone/>
            </a:pPr>
            <a:r>
              <a:rPr lang="nl-NL" u="sng" dirty="0" smtClean="0"/>
              <a:t>Goed voorbeeld van Juridisch</a:t>
            </a:r>
            <a:r>
              <a:rPr lang="nl-NL" u="sng" baseline="0" dirty="0" smtClean="0"/>
              <a:t> advies / </a:t>
            </a:r>
            <a:r>
              <a:rPr lang="nl-NL" u="sng" dirty="0" smtClean="0"/>
              <a:t>Advies</a:t>
            </a:r>
            <a:r>
              <a:rPr lang="nl-NL" u="sng" baseline="0" dirty="0" smtClean="0"/>
              <a:t> </a:t>
            </a:r>
          </a:p>
          <a:p>
            <a:pPr>
              <a:buFontTx/>
              <a:buChar char="-"/>
            </a:pPr>
            <a:r>
              <a:rPr lang="nl-NL" baseline="0" dirty="0" smtClean="0"/>
              <a:t> Advies is hier de vierde alinea, omdat er geen alinea Juridische mogelijkheden is. </a:t>
            </a:r>
            <a:br>
              <a:rPr lang="nl-NL" baseline="0" dirty="0" smtClean="0"/>
            </a:br>
            <a:r>
              <a:rPr lang="nl-NL" baseline="0" dirty="0" smtClean="0"/>
              <a:t>- Alinea is nu volledig: de verschillende stappen van de handeling zijn weergegeven. </a:t>
            </a:r>
          </a:p>
          <a:p>
            <a:pPr>
              <a:buFontTx/>
              <a:buNone/>
            </a:pPr>
            <a:r>
              <a:rPr lang="nl-NL" baseline="0" dirty="0" smtClean="0"/>
              <a:t>- Opmerking over hoogte van bedrag toegevoegd. </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FontTx/>
              <a:buNone/>
            </a:pPr>
            <a:r>
              <a:rPr lang="nl-NL" dirty="0" smtClean="0"/>
              <a:t>Fout voorbeeld van Slot</a:t>
            </a:r>
            <a:br>
              <a:rPr lang="nl-NL" dirty="0" smtClean="0"/>
            </a:br>
            <a:r>
              <a:rPr lang="nl-NL" dirty="0" smtClean="0"/>
              <a:t>- Zowel</a:t>
            </a:r>
            <a:r>
              <a:rPr lang="nl-NL" baseline="0" dirty="0" smtClean="0"/>
              <a:t> ‘tot dienst’ als ‘van dienst’ is correct. </a:t>
            </a:r>
            <a:endParaRPr lang="nl-NL" dirty="0" smtClean="0"/>
          </a:p>
          <a:p>
            <a:pPr>
              <a:buFontTx/>
              <a:buNone/>
            </a:pPr>
            <a:r>
              <a:rPr lang="nl-NL" dirty="0" smtClean="0"/>
              <a:t>-</a:t>
            </a:r>
            <a:r>
              <a:rPr lang="nl-NL" baseline="0" dirty="0" smtClean="0"/>
              <a:t> </a:t>
            </a:r>
            <a:r>
              <a:rPr lang="nl-NL" dirty="0" smtClean="0"/>
              <a:t>Bellen is te</a:t>
            </a:r>
            <a:r>
              <a:rPr lang="nl-NL" baseline="0" dirty="0" smtClean="0"/>
              <a:t> informeel &gt; telefonisch bereiken.</a:t>
            </a:r>
          </a:p>
          <a:p>
            <a:pPr>
              <a:buFontTx/>
              <a:buNone/>
            </a:pPr>
            <a:r>
              <a:rPr lang="nl-NL" baseline="0" dirty="0" smtClean="0"/>
              <a:t>- ‘telefoonnummer’ toevoegen </a:t>
            </a:r>
            <a:br>
              <a:rPr lang="nl-NL" baseline="0" dirty="0" smtClean="0"/>
            </a:br>
            <a:r>
              <a:rPr lang="nl-NL" baseline="0" dirty="0" smtClean="0"/>
              <a:t>- Let erop dat het telefoonnummer in zijn geheel op dezelfde regel staat. </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u="sng" dirty="0" smtClean="0"/>
              <a:t>Goed voorbeeld van Slot</a:t>
            </a:r>
          </a:p>
          <a:p>
            <a:r>
              <a:rPr lang="nl-NL" u="none" dirty="0" smtClean="0"/>
              <a:t>-</a:t>
            </a:r>
            <a:r>
              <a:rPr lang="nl-NL" u="none" baseline="0" dirty="0" smtClean="0"/>
              <a:t> Voorkom contaminatie (FZ5-fout): ‘telefonisch bereiken op nummer…’ of ‘bereiken op telefoonnummer…’ </a:t>
            </a:r>
            <a:endParaRPr lang="nl-NL" u="none"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Fout voorbeeld van ondertekening</a:t>
            </a:r>
            <a:r>
              <a:rPr lang="nl-NL" baseline="0" dirty="0" smtClean="0"/>
              <a:t> </a:t>
            </a:r>
            <a:endParaRPr lang="nl-NL" dirty="0" smtClean="0"/>
          </a:p>
          <a:p>
            <a:r>
              <a:rPr lang="nl-NL" dirty="0" smtClean="0"/>
              <a:t>- Plaats</a:t>
            </a:r>
            <a:r>
              <a:rPr lang="nl-NL" baseline="0" dirty="0" smtClean="0"/>
              <a:t> komma achter </a:t>
            </a:r>
            <a:r>
              <a:rPr lang="nl-NL" dirty="0" smtClean="0"/>
              <a:t>groet</a:t>
            </a:r>
            <a:br>
              <a:rPr lang="nl-NL" dirty="0" smtClean="0"/>
            </a:br>
            <a:r>
              <a:rPr lang="nl-NL" dirty="0" smtClean="0"/>
              <a:t>-</a:t>
            </a:r>
            <a:r>
              <a:rPr lang="nl-NL" baseline="0" dirty="0" smtClean="0"/>
              <a:t> Juridisch adviseur</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u="sng" dirty="0" smtClean="0"/>
              <a:t>Goed voorbeeld</a:t>
            </a:r>
            <a:r>
              <a:rPr lang="nl-NL" u="sng" baseline="0" dirty="0" smtClean="0"/>
              <a:t> van ondertekening </a:t>
            </a:r>
            <a:endParaRPr lang="nl-NL" u="sng"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Presenteer</a:t>
            </a:r>
            <a:r>
              <a:rPr lang="nl-NL" baseline="0" dirty="0" smtClean="0"/>
              <a:t> deze als hulp bij feedback op adviesbrief 3. </a:t>
            </a:r>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D0C045E0-850E-43D7-9CE5-182EED4D2E6B}" type="slidenum">
              <a:rPr lang="en-US" smtClean="0"/>
              <a:pPr>
                <a:defRPr/>
              </a:pPr>
              <a:t>4</a:t>
            </a:fld>
            <a:endParaRPr lang="en-US"/>
          </a:p>
        </p:txBody>
      </p:sp>
    </p:spTree>
    <p:extLst>
      <p:ext uri="{BB962C8B-B14F-4D97-AF65-F5344CB8AC3E}">
        <p14:creationId xmlns:p14="http://schemas.microsoft.com/office/powerpoint/2010/main" val="17228862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D0C045E0-850E-43D7-9CE5-182EED4D2E6B}" type="slidenum">
              <a:rPr lang="en-US" smtClean="0"/>
              <a:pPr>
                <a:defRPr/>
              </a:pPr>
              <a:t>5</a:t>
            </a:fld>
            <a:endParaRPr lang="en-US"/>
          </a:p>
        </p:txBody>
      </p:sp>
    </p:spTree>
    <p:extLst>
      <p:ext uri="{BB962C8B-B14F-4D97-AF65-F5344CB8AC3E}">
        <p14:creationId xmlns:p14="http://schemas.microsoft.com/office/powerpoint/2010/main" val="855525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D0C045E0-850E-43D7-9CE5-182EED4D2E6B}" type="slidenum">
              <a:rPr lang="en-US" smtClean="0"/>
              <a:pPr>
                <a:defRPr/>
              </a:pPr>
              <a:t>6</a:t>
            </a:fld>
            <a:endParaRPr lang="en-US"/>
          </a:p>
        </p:txBody>
      </p:sp>
    </p:spTree>
    <p:extLst>
      <p:ext uri="{BB962C8B-B14F-4D97-AF65-F5344CB8AC3E}">
        <p14:creationId xmlns:p14="http://schemas.microsoft.com/office/powerpoint/2010/main" val="3163487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D0C045E0-850E-43D7-9CE5-182EED4D2E6B}" type="slidenum">
              <a:rPr lang="en-US" smtClean="0"/>
              <a:pPr>
                <a:defRPr/>
              </a:pPr>
              <a:t>7</a:t>
            </a:fld>
            <a:endParaRPr lang="en-US"/>
          </a:p>
        </p:txBody>
      </p:sp>
    </p:spTree>
    <p:extLst>
      <p:ext uri="{BB962C8B-B14F-4D97-AF65-F5344CB8AC3E}">
        <p14:creationId xmlns:p14="http://schemas.microsoft.com/office/powerpoint/2010/main" val="1272155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D0C045E0-850E-43D7-9CE5-182EED4D2E6B}" type="slidenum">
              <a:rPr lang="en-US" smtClean="0"/>
              <a:pPr>
                <a:defRPr/>
              </a:pPr>
              <a:t>8</a:t>
            </a:fld>
            <a:endParaRPr lang="en-US"/>
          </a:p>
        </p:txBody>
      </p:sp>
    </p:spTree>
    <p:extLst>
      <p:ext uri="{BB962C8B-B14F-4D97-AF65-F5344CB8AC3E}">
        <p14:creationId xmlns:p14="http://schemas.microsoft.com/office/powerpoint/2010/main" val="20301071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D0C045E0-850E-43D7-9CE5-182EED4D2E6B}" type="slidenum">
              <a:rPr lang="en-US" smtClean="0"/>
              <a:pPr>
                <a:defRPr/>
              </a:pPr>
              <a:t>9</a:t>
            </a:fld>
            <a:endParaRPr lang="en-US"/>
          </a:p>
        </p:txBody>
      </p:sp>
    </p:spTree>
    <p:extLst>
      <p:ext uri="{BB962C8B-B14F-4D97-AF65-F5344CB8AC3E}">
        <p14:creationId xmlns:p14="http://schemas.microsoft.com/office/powerpoint/2010/main" val="2253191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buNone/>
            </a:pPr>
            <a:r>
              <a:rPr lang="en-US" sz="1200" u="sng" dirty="0" err="1" smtClean="0"/>
              <a:t>Fout</a:t>
            </a:r>
            <a:r>
              <a:rPr lang="en-US" sz="1200" u="sng" baseline="0" dirty="0" smtClean="0"/>
              <a:t> </a:t>
            </a:r>
            <a:r>
              <a:rPr lang="en-US" sz="1200" u="sng" baseline="0" dirty="0" err="1" smtClean="0"/>
              <a:t>voorbeeld</a:t>
            </a:r>
            <a:r>
              <a:rPr lang="en-US" sz="1200" u="sng" baseline="0" dirty="0" smtClean="0"/>
              <a:t> van </a:t>
            </a:r>
            <a:r>
              <a:rPr lang="en-US" sz="1200" u="sng" baseline="0" dirty="0" err="1" smtClean="0"/>
              <a:t>eerste</a:t>
            </a:r>
            <a:r>
              <a:rPr lang="en-US" sz="1200" u="sng" baseline="0" dirty="0" smtClean="0"/>
              <a:t> </a:t>
            </a:r>
            <a:r>
              <a:rPr lang="en-US" sz="1200" u="sng" baseline="0" dirty="0" err="1" smtClean="0"/>
              <a:t>deel</a:t>
            </a:r>
            <a:r>
              <a:rPr lang="en-US" sz="1200" u="sng" baseline="0" dirty="0" smtClean="0"/>
              <a:t> van </a:t>
            </a:r>
            <a:r>
              <a:rPr lang="en-US" sz="1200" u="sng" baseline="0" dirty="0" err="1" smtClean="0"/>
              <a:t>briefhoofd</a:t>
            </a:r>
            <a:endParaRPr lang="nl-NL" sz="1200" u="sng" dirty="0" smtClean="0"/>
          </a:p>
          <a:p>
            <a:pPr>
              <a:buNone/>
            </a:pPr>
            <a:r>
              <a:rPr lang="nl-NL" sz="1200" dirty="0" smtClean="0"/>
              <a:t>- Zet een dubbele spatie tussen postcode en woonplaats.</a:t>
            </a:r>
            <a:br>
              <a:rPr lang="nl-NL" sz="1200" dirty="0" smtClean="0"/>
            </a:br>
            <a:r>
              <a:rPr lang="nl-NL" sz="1200" dirty="0" smtClean="0"/>
              <a:t>- In </a:t>
            </a:r>
            <a:r>
              <a:rPr lang="nl-NL" sz="1200" i="1" dirty="0" smtClean="0"/>
              <a:t>Vastgelegd</a:t>
            </a:r>
            <a:r>
              <a:rPr lang="nl-NL" sz="1200" dirty="0" smtClean="0"/>
              <a:t> staat de woonplaats van geadresseerde in kapitalen: beide varianten worden bij de toets goed gerekend. </a:t>
            </a:r>
          </a:p>
          <a:p>
            <a:endParaRPr lang="nl-NL" dirty="0" smtClean="0"/>
          </a:p>
          <a:p>
            <a:endParaRPr lang="nl-NL" dirty="0"/>
          </a:p>
        </p:txBody>
      </p:sp>
      <p:sp>
        <p:nvSpPr>
          <p:cNvPr id="4" name="Tijdelijke aanduiding voor dianummer 3"/>
          <p:cNvSpPr>
            <a:spLocks noGrp="1"/>
          </p:cNvSpPr>
          <p:nvPr>
            <p:ph type="sldNum" sz="quarter" idx="10"/>
          </p:nvPr>
        </p:nvSpPr>
        <p:spPr/>
        <p:txBody>
          <a:bodyPr/>
          <a:lstStyle/>
          <a:p>
            <a:fld id="{70205A0D-ACEF-8747-9DE3-1247CD368D53}"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301720"/>
            <a:ext cx="7772400" cy="1102519"/>
          </a:xfrm>
        </p:spPr>
        <p:txBody>
          <a:bodyPr/>
          <a:lstStyle/>
          <a:p>
            <a:r>
              <a:rPr lang="en-US"/>
              <a:t>Titelstijl van model bewerken</a:t>
            </a:r>
            <a:endParaRPr lang="nl-NL"/>
          </a:p>
        </p:txBody>
      </p:sp>
      <p:sp>
        <p:nvSpPr>
          <p:cNvPr id="4" name="Tijdelijke aanduiding voor datum 3"/>
          <p:cNvSpPr>
            <a:spLocks noGrp="1"/>
          </p:cNvSpPr>
          <p:nvPr>
            <p:ph type="dt" sz="half" idx="10"/>
          </p:nvPr>
        </p:nvSpPr>
        <p:spPr/>
        <p:txBody>
          <a:bodyPr/>
          <a:lstStyle>
            <a:lvl1pPr>
              <a:defRPr/>
            </a:lvl1pPr>
          </a:lstStyle>
          <a:p>
            <a:fld id="{CEDDA831-F005-4659-87D3-EB6C60E91A5C}"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lvl1pPr>
              <a:defRPr/>
            </a:lvl1pPr>
          </a:lstStyle>
          <a:p>
            <a:fld id="{0E54B247-D9CC-8E4E-BECA-E4F6A7ADE2C3}" type="slidenum">
              <a:rPr lang="en-US"/>
              <a:pPr/>
              <a:t>‹#›</a:t>
            </a:fld>
            <a:endParaRPr lang="en-US"/>
          </a:p>
        </p:txBody>
      </p:sp>
    </p:spTree>
    <p:extLst>
      <p:ext uri="{BB962C8B-B14F-4D97-AF65-F5344CB8AC3E}">
        <p14:creationId xmlns:p14="http://schemas.microsoft.com/office/powerpoint/2010/main" val="3808202726"/>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4" name="Tijdelijke aanduiding voor datum 3"/>
          <p:cNvSpPr>
            <a:spLocks noGrp="1"/>
          </p:cNvSpPr>
          <p:nvPr>
            <p:ph type="dt" sz="half" idx="10"/>
          </p:nvPr>
        </p:nvSpPr>
        <p:spPr/>
        <p:txBody>
          <a:bodyPr/>
          <a:lstStyle>
            <a:lvl1pPr>
              <a:defRPr/>
            </a:lvl1pPr>
          </a:lstStyle>
          <a:p>
            <a:fld id="{E354FECE-C4DE-42A5-BB60-67BE8EFE8621}"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lvl1pPr>
              <a:defRPr/>
            </a:lvl1pPr>
          </a:lstStyle>
          <a:p>
            <a:fld id="{0930B387-0BC5-EF49-A395-1E76F95D7028}" type="slidenum">
              <a:rPr lang="en-US"/>
              <a:pPr/>
              <a:t>‹#›</a:t>
            </a:fld>
            <a:endParaRPr lang="en-US"/>
          </a:p>
        </p:txBody>
      </p:sp>
    </p:spTree>
    <p:extLst>
      <p:ext uri="{BB962C8B-B14F-4D97-AF65-F5344CB8AC3E}">
        <p14:creationId xmlns:p14="http://schemas.microsoft.com/office/powerpoint/2010/main" val="1855096024"/>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15100" y="457201"/>
            <a:ext cx="1943100" cy="3896748"/>
          </a:xfrm>
        </p:spPr>
        <p:txBody>
          <a:bodyPr vert="eaVert"/>
          <a:lstStyle/>
          <a:p>
            <a:r>
              <a:rPr lang="en-US"/>
              <a:t>Titelstijl van model bewerken</a:t>
            </a:r>
            <a:endParaRPr lang="nl-NL"/>
          </a:p>
        </p:txBody>
      </p:sp>
      <p:sp>
        <p:nvSpPr>
          <p:cNvPr id="3" name="Tijdelijke aanduiding voor verticale tekst 2"/>
          <p:cNvSpPr>
            <a:spLocks noGrp="1"/>
          </p:cNvSpPr>
          <p:nvPr>
            <p:ph type="body" orient="vert" idx="1"/>
          </p:nvPr>
        </p:nvSpPr>
        <p:spPr>
          <a:xfrm>
            <a:off x="682626" y="457201"/>
            <a:ext cx="5680075" cy="3896748"/>
          </a:xfrm>
        </p:spPr>
        <p:txBody>
          <a:bodyPr vert="eaVert"/>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4" name="Tijdelijke aanduiding voor datum 3"/>
          <p:cNvSpPr>
            <a:spLocks noGrp="1"/>
          </p:cNvSpPr>
          <p:nvPr>
            <p:ph type="dt" sz="half" idx="10"/>
          </p:nvPr>
        </p:nvSpPr>
        <p:spPr/>
        <p:txBody>
          <a:bodyPr/>
          <a:lstStyle>
            <a:lvl1pPr>
              <a:defRPr/>
            </a:lvl1pPr>
          </a:lstStyle>
          <a:p>
            <a:fld id="{ACB09345-3959-4BA6-94D5-94C7358447CD}"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lvl1pPr>
              <a:defRPr/>
            </a:lvl1pPr>
          </a:lstStyle>
          <a:p>
            <a:fld id="{3ECDFBB4-E030-0741-B22D-7126DC91035A}" type="slidenum">
              <a:rPr lang="en-US"/>
              <a:pPr/>
              <a:t>‹#›</a:t>
            </a:fld>
            <a:endParaRPr lang="en-US"/>
          </a:p>
        </p:txBody>
      </p:sp>
    </p:spTree>
    <p:extLst>
      <p:ext uri="{BB962C8B-B14F-4D97-AF65-F5344CB8AC3E}">
        <p14:creationId xmlns:p14="http://schemas.microsoft.com/office/powerpoint/2010/main" val="2456821812"/>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Titelstijl van model bewerken</a:t>
            </a:r>
            <a:endParaRPr lang="nl-NL"/>
          </a:p>
        </p:txBody>
      </p:sp>
      <p:sp>
        <p:nvSpPr>
          <p:cNvPr id="3" name="Tijdelijke aanduiding voor inhoud 2"/>
          <p:cNvSpPr>
            <a:spLocks noGrp="1"/>
          </p:cNvSpPr>
          <p:nvPr>
            <p:ph idx="1"/>
          </p:nvPr>
        </p:nvSpPr>
        <p:spPr/>
        <p:txBody>
          <a:body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4" name="Tijdelijke aanduiding voor datum 3"/>
          <p:cNvSpPr>
            <a:spLocks noGrp="1"/>
          </p:cNvSpPr>
          <p:nvPr>
            <p:ph type="dt" sz="half" idx="10"/>
          </p:nvPr>
        </p:nvSpPr>
        <p:spPr/>
        <p:txBody>
          <a:bodyPr/>
          <a:lstStyle>
            <a:lvl1pPr>
              <a:defRPr/>
            </a:lvl1p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lvl1pPr>
              <a:defRPr/>
            </a:lvl1pPr>
          </a:lstStyle>
          <a:p>
            <a:fld id="{7C3B51AD-FAE1-C242-BC30-E1BF15B76FEE}" type="slidenum">
              <a:rPr lang="en-US"/>
              <a:pPr/>
              <a:t>‹#›</a:t>
            </a:fld>
            <a:endParaRPr lang="en-US"/>
          </a:p>
        </p:txBody>
      </p:sp>
    </p:spTree>
    <p:extLst>
      <p:ext uri="{BB962C8B-B14F-4D97-AF65-F5344CB8AC3E}">
        <p14:creationId xmlns:p14="http://schemas.microsoft.com/office/powerpoint/2010/main" val="4206250146"/>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lstStyle>
            <a:lvl1pPr algn="l">
              <a:defRPr sz="4000" b="1" cap="all"/>
            </a:lvl1pPr>
          </a:lstStyle>
          <a:p>
            <a:r>
              <a:rPr lang="en-US"/>
              <a:t>Titelstijl van model bewerken</a:t>
            </a:r>
            <a:endParaRPr lang="nl-NL"/>
          </a:p>
        </p:txBody>
      </p:sp>
      <p:sp>
        <p:nvSpPr>
          <p:cNvPr id="3" name="Tijdelijke aanduiding voor tekst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fld id="{593B49E3-0786-4A04-9ABE-4D12EFE2DAF2}"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lvl1pPr>
              <a:defRPr/>
            </a:lvl1pPr>
          </a:lstStyle>
          <a:p>
            <a:fld id="{BF7442D3-874B-A046-9A60-45353F2A03D4}" type="slidenum">
              <a:rPr lang="en-US"/>
              <a:pPr/>
              <a:t>‹#›</a:t>
            </a:fld>
            <a:endParaRPr lang="en-US"/>
          </a:p>
        </p:txBody>
      </p:sp>
    </p:spTree>
    <p:extLst>
      <p:ext uri="{BB962C8B-B14F-4D97-AF65-F5344CB8AC3E}">
        <p14:creationId xmlns:p14="http://schemas.microsoft.com/office/powerpoint/2010/main" val="2588286056"/>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Titelstijl van model bewerken</a:t>
            </a:r>
            <a:endParaRPr lang="nl-NL"/>
          </a:p>
        </p:txBody>
      </p:sp>
      <p:sp>
        <p:nvSpPr>
          <p:cNvPr id="3" name="Tijdelijke aanduiding voor inhoud 2"/>
          <p:cNvSpPr>
            <a:spLocks noGrp="1"/>
          </p:cNvSpPr>
          <p:nvPr>
            <p:ph sz="half" idx="1"/>
          </p:nvPr>
        </p:nvSpPr>
        <p:spPr>
          <a:xfrm>
            <a:off x="682625" y="1402557"/>
            <a:ext cx="3811588" cy="29513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4" name="Tijdelijke aanduiding voor inhoud 3"/>
          <p:cNvSpPr>
            <a:spLocks noGrp="1"/>
          </p:cNvSpPr>
          <p:nvPr>
            <p:ph sz="half" idx="2"/>
          </p:nvPr>
        </p:nvSpPr>
        <p:spPr>
          <a:xfrm>
            <a:off x="4646614" y="1402557"/>
            <a:ext cx="3811587" cy="29513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5" name="Tijdelijke aanduiding voor datum 4"/>
          <p:cNvSpPr>
            <a:spLocks noGrp="1"/>
          </p:cNvSpPr>
          <p:nvPr>
            <p:ph type="dt" sz="half" idx="10"/>
          </p:nvPr>
        </p:nvSpPr>
        <p:spPr/>
        <p:txBody>
          <a:bodyPr/>
          <a:lstStyle>
            <a:lvl1pPr>
              <a:defRPr/>
            </a:lvl1pPr>
          </a:lstStyle>
          <a:p>
            <a:fld id="{BF050CBA-BD86-4022-986C-3BD14EFF1F4B}" type="datetime4">
              <a:rPr lang="nl-NL" smtClean="0"/>
              <a:pPr/>
              <a:t>May 22, 2014</a:t>
            </a:fld>
            <a:endParaRPr lang="en-US" i="0">
              <a:latin typeface="Times" charset="0"/>
            </a:endParaRPr>
          </a:p>
        </p:txBody>
      </p:sp>
      <p:sp>
        <p:nvSpPr>
          <p:cNvPr id="6" name="Tijdelijke aanduiding voor dianummer 5"/>
          <p:cNvSpPr>
            <a:spLocks noGrp="1"/>
          </p:cNvSpPr>
          <p:nvPr>
            <p:ph type="sldNum" sz="quarter" idx="11"/>
          </p:nvPr>
        </p:nvSpPr>
        <p:spPr/>
        <p:txBody>
          <a:bodyPr/>
          <a:lstStyle>
            <a:lvl1pPr>
              <a:defRPr/>
            </a:lvl1pPr>
          </a:lstStyle>
          <a:p>
            <a:fld id="{89D3C3DD-8886-2341-B5F3-F733649F7AC6}" type="slidenum">
              <a:rPr lang="en-US"/>
              <a:pPr/>
              <a:t>‹#›</a:t>
            </a:fld>
            <a:endParaRPr lang="en-US"/>
          </a:p>
        </p:txBody>
      </p:sp>
    </p:spTree>
    <p:extLst>
      <p:ext uri="{BB962C8B-B14F-4D97-AF65-F5344CB8AC3E}">
        <p14:creationId xmlns:p14="http://schemas.microsoft.com/office/powerpoint/2010/main" val="939406777"/>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05979"/>
            <a:ext cx="8229600" cy="857250"/>
          </a:xfrm>
        </p:spPr>
        <p:txBody>
          <a:bodyPr/>
          <a:lstStyle>
            <a:lvl1pPr>
              <a:defRPr/>
            </a:lvl1pPr>
          </a:lstStyle>
          <a:p>
            <a:r>
              <a:rPr lang="en-US"/>
              <a:t>Titelstijl van model bewerken</a:t>
            </a:r>
            <a:endParaRPr lang="nl-NL"/>
          </a:p>
        </p:txBody>
      </p:sp>
      <p:sp>
        <p:nvSpPr>
          <p:cNvPr id="3" name="Tijdelijke aanduiding voor teks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Klik om de tekststijl van het model te bewerken</a:t>
            </a:r>
          </a:p>
        </p:txBody>
      </p:sp>
      <p:sp>
        <p:nvSpPr>
          <p:cNvPr id="4" name="Tijdelijke aanduiding voor inhoud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5" name="Tijdelijke aanduiding voor teks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Klik om de tekststijl van het model te bewerken</a:t>
            </a:r>
          </a:p>
        </p:txBody>
      </p:sp>
      <p:sp>
        <p:nvSpPr>
          <p:cNvPr id="6" name="Tijdelijke aanduiding voor inhoud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7" name="Tijdelijke aanduiding voor datum 6"/>
          <p:cNvSpPr>
            <a:spLocks noGrp="1"/>
          </p:cNvSpPr>
          <p:nvPr>
            <p:ph type="dt" sz="half" idx="10"/>
          </p:nvPr>
        </p:nvSpPr>
        <p:spPr/>
        <p:txBody>
          <a:bodyPr/>
          <a:lstStyle>
            <a:lvl1pPr>
              <a:defRPr/>
            </a:lvl1pPr>
          </a:lstStyle>
          <a:p>
            <a:fld id="{700AF8C8-3949-4B06-9B7D-8D5B8256AE69}" type="datetime4">
              <a:rPr lang="nl-NL" smtClean="0"/>
              <a:pPr/>
              <a:t>May 22, 2014</a:t>
            </a:fld>
            <a:endParaRPr lang="en-US" i="0">
              <a:latin typeface="Times" charset="0"/>
            </a:endParaRPr>
          </a:p>
        </p:txBody>
      </p:sp>
      <p:sp>
        <p:nvSpPr>
          <p:cNvPr id="8" name="Tijdelijke aanduiding voor dianummer 7"/>
          <p:cNvSpPr>
            <a:spLocks noGrp="1"/>
          </p:cNvSpPr>
          <p:nvPr>
            <p:ph type="sldNum" sz="quarter" idx="11"/>
          </p:nvPr>
        </p:nvSpPr>
        <p:spPr/>
        <p:txBody>
          <a:bodyPr/>
          <a:lstStyle>
            <a:lvl1pPr>
              <a:defRPr/>
            </a:lvl1pPr>
          </a:lstStyle>
          <a:p>
            <a:fld id="{7800DF3F-FE8D-1842-84D7-3BF41D8FED14}" type="slidenum">
              <a:rPr lang="en-US"/>
              <a:pPr/>
              <a:t>‹#›</a:t>
            </a:fld>
            <a:endParaRPr lang="en-US"/>
          </a:p>
        </p:txBody>
      </p:sp>
    </p:spTree>
    <p:extLst>
      <p:ext uri="{BB962C8B-B14F-4D97-AF65-F5344CB8AC3E}">
        <p14:creationId xmlns:p14="http://schemas.microsoft.com/office/powerpoint/2010/main" val="1279924892"/>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Titelstijl van model bewerken</a:t>
            </a:r>
            <a:endParaRPr lang="nl-NL"/>
          </a:p>
        </p:txBody>
      </p:sp>
      <p:sp>
        <p:nvSpPr>
          <p:cNvPr id="3" name="Tijdelijke aanduiding voor datum 2"/>
          <p:cNvSpPr>
            <a:spLocks noGrp="1"/>
          </p:cNvSpPr>
          <p:nvPr>
            <p:ph type="dt" sz="half" idx="10"/>
          </p:nvPr>
        </p:nvSpPr>
        <p:spPr/>
        <p:txBody>
          <a:bodyPr/>
          <a:lstStyle>
            <a:lvl1pPr>
              <a:defRPr/>
            </a:lvl1pPr>
          </a:lstStyle>
          <a:p>
            <a:fld id="{01CD33A6-8D3E-43F0-A440-D97E82EF9B21}" type="datetime4">
              <a:rPr lang="nl-NL" smtClean="0"/>
              <a:pPr/>
              <a:t>May 22, 2014</a:t>
            </a:fld>
            <a:endParaRPr lang="en-US" i="0">
              <a:latin typeface="Times" charset="0"/>
            </a:endParaRPr>
          </a:p>
        </p:txBody>
      </p:sp>
      <p:sp>
        <p:nvSpPr>
          <p:cNvPr id="4" name="Tijdelijke aanduiding voor dianummer 3"/>
          <p:cNvSpPr>
            <a:spLocks noGrp="1"/>
          </p:cNvSpPr>
          <p:nvPr>
            <p:ph type="sldNum" sz="quarter" idx="11"/>
          </p:nvPr>
        </p:nvSpPr>
        <p:spPr/>
        <p:txBody>
          <a:bodyPr/>
          <a:lstStyle>
            <a:lvl1pPr>
              <a:defRPr/>
            </a:lvl1pPr>
          </a:lstStyle>
          <a:p>
            <a:fld id="{AD9C3838-3DF5-134C-B4C7-55EE3CADECA7}" type="slidenum">
              <a:rPr lang="en-US"/>
              <a:pPr/>
              <a:t>‹#›</a:t>
            </a:fld>
            <a:endParaRPr lang="en-US"/>
          </a:p>
        </p:txBody>
      </p:sp>
    </p:spTree>
    <p:extLst>
      <p:ext uri="{BB962C8B-B14F-4D97-AF65-F5344CB8AC3E}">
        <p14:creationId xmlns:p14="http://schemas.microsoft.com/office/powerpoint/2010/main" val="200834861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fld id="{C14E58FB-8ED8-4CAA-876D-F5818196A399}" type="datetime4">
              <a:rPr lang="nl-NL" smtClean="0"/>
              <a:pPr/>
              <a:t>May 22, 2014</a:t>
            </a:fld>
            <a:endParaRPr lang="en-US" i="0">
              <a:latin typeface="Times" charset="0"/>
            </a:endParaRPr>
          </a:p>
        </p:txBody>
      </p:sp>
      <p:sp>
        <p:nvSpPr>
          <p:cNvPr id="3" name="Tijdelijke aanduiding voor dianummer 2"/>
          <p:cNvSpPr>
            <a:spLocks noGrp="1"/>
          </p:cNvSpPr>
          <p:nvPr>
            <p:ph type="sldNum" sz="quarter" idx="11"/>
          </p:nvPr>
        </p:nvSpPr>
        <p:spPr/>
        <p:txBody>
          <a:bodyPr/>
          <a:lstStyle>
            <a:lvl1pPr>
              <a:defRPr/>
            </a:lvl1pPr>
          </a:lstStyle>
          <a:p>
            <a:fld id="{BF17318D-1F4C-3B4D-A6DC-D03C6A29A9B9}" type="slidenum">
              <a:rPr lang="en-US"/>
              <a:pPr/>
              <a:t>‹#›</a:t>
            </a:fld>
            <a:endParaRPr lang="en-US"/>
          </a:p>
        </p:txBody>
      </p:sp>
    </p:spTree>
    <p:extLst>
      <p:ext uri="{BB962C8B-B14F-4D97-AF65-F5344CB8AC3E}">
        <p14:creationId xmlns:p14="http://schemas.microsoft.com/office/powerpoint/2010/main" val="340391052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en-US"/>
              <a:t>Titelstijl van model bewerken</a:t>
            </a:r>
            <a:endParaRPr lang="nl-NL"/>
          </a:p>
        </p:txBody>
      </p:sp>
      <p:sp>
        <p:nvSpPr>
          <p:cNvPr id="3" name="Tijdelijke aanduiding voor inhoud 2"/>
          <p:cNvSpPr>
            <a:spLocks noGrp="1"/>
          </p:cNvSpPr>
          <p:nvPr>
            <p:ph idx="1"/>
          </p:nvPr>
        </p:nvSpPr>
        <p:spPr>
          <a:xfrm>
            <a:off x="3575050" y="204788"/>
            <a:ext cx="5111750" cy="414916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endParaRPr lang="nl-NL"/>
          </a:p>
        </p:txBody>
      </p:sp>
      <p:sp>
        <p:nvSpPr>
          <p:cNvPr id="4" name="Tijdelijke aanduiding voor tekst 3"/>
          <p:cNvSpPr>
            <a:spLocks noGrp="1"/>
          </p:cNvSpPr>
          <p:nvPr>
            <p:ph type="body" sz="half" idx="2"/>
          </p:nvPr>
        </p:nvSpPr>
        <p:spPr>
          <a:xfrm>
            <a:off x="457201" y="1076326"/>
            <a:ext cx="3008313" cy="327762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Klik om de tekststijl van het model te bewerken</a:t>
            </a:r>
          </a:p>
        </p:txBody>
      </p:sp>
      <p:sp>
        <p:nvSpPr>
          <p:cNvPr id="5" name="Tijdelijke aanduiding voor datum 4"/>
          <p:cNvSpPr>
            <a:spLocks noGrp="1"/>
          </p:cNvSpPr>
          <p:nvPr>
            <p:ph type="dt" sz="half" idx="10"/>
          </p:nvPr>
        </p:nvSpPr>
        <p:spPr/>
        <p:txBody>
          <a:bodyPr/>
          <a:lstStyle>
            <a:lvl1pPr>
              <a:defRPr/>
            </a:lvl1pPr>
          </a:lstStyle>
          <a:p>
            <a:fld id="{783D31AB-7045-445D-AE29-50464E70A3DD}" type="datetime4">
              <a:rPr lang="nl-NL" smtClean="0"/>
              <a:pPr/>
              <a:t>May 22, 2014</a:t>
            </a:fld>
            <a:endParaRPr lang="en-US" i="0">
              <a:latin typeface="Times" charset="0"/>
            </a:endParaRPr>
          </a:p>
        </p:txBody>
      </p:sp>
      <p:sp>
        <p:nvSpPr>
          <p:cNvPr id="6" name="Tijdelijke aanduiding voor dianummer 5"/>
          <p:cNvSpPr>
            <a:spLocks noGrp="1"/>
          </p:cNvSpPr>
          <p:nvPr>
            <p:ph type="sldNum" sz="quarter" idx="11"/>
          </p:nvPr>
        </p:nvSpPr>
        <p:spPr/>
        <p:txBody>
          <a:bodyPr/>
          <a:lstStyle>
            <a:lvl1pPr>
              <a:defRPr/>
            </a:lvl1pPr>
          </a:lstStyle>
          <a:p>
            <a:fld id="{FA5663AF-7569-5E41-8BD7-BDDCF7F7889A}" type="slidenum">
              <a:rPr lang="en-US"/>
              <a:pPr/>
              <a:t>‹#›</a:t>
            </a:fld>
            <a:endParaRPr lang="en-US"/>
          </a:p>
        </p:txBody>
      </p:sp>
    </p:spTree>
    <p:extLst>
      <p:ext uri="{BB962C8B-B14F-4D97-AF65-F5344CB8AC3E}">
        <p14:creationId xmlns:p14="http://schemas.microsoft.com/office/powerpoint/2010/main" val="3174149038"/>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en-US"/>
              <a:t>Titelstijl van model bewerken</a:t>
            </a:r>
            <a:endParaRPr lang="nl-NL"/>
          </a:p>
        </p:txBody>
      </p:sp>
      <p:sp>
        <p:nvSpPr>
          <p:cNvPr id="3" name="Tijdelijke aanduiding voor afbeelding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4025503"/>
            <a:ext cx="5486400" cy="32844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Klik om de tekststijl van het model te bewerken</a:t>
            </a:r>
          </a:p>
        </p:txBody>
      </p:sp>
      <p:sp>
        <p:nvSpPr>
          <p:cNvPr id="5" name="Tijdelijke aanduiding voor datum 4"/>
          <p:cNvSpPr>
            <a:spLocks noGrp="1"/>
          </p:cNvSpPr>
          <p:nvPr>
            <p:ph type="dt" sz="half" idx="10"/>
          </p:nvPr>
        </p:nvSpPr>
        <p:spPr/>
        <p:txBody>
          <a:bodyPr/>
          <a:lstStyle>
            <a:lvl1pPr>
              <a:defRPr/>
            </a:lvl1pPr>
          </a:lstStyle>
          <a:p>
            <a:fld id="{5A618C63-8530-4302-9C9B-0A88C33983AF}" type="datetime4">
              <a:rPr lang="nl-NL" smtClean="0"/>
              <a:pPr/>
              <a:t>May 22, 2014</a:t>
            </a:fld>
            <a:endParaRPr lang="en-US" i="0">
              <a:latin typeface="Times" charset="0"/>
            </a:endParaRPr>
          </a:p>
        </p:txBody>
      </p:sp>
      <p:sp>
        <p:nvSpPr>
          <p:cNvPr id="6" name="Tijdelijke aanduiding voor dianummer 5"/>
          <p:cNvSpPr>
            <a:spLocks noGrp="1"/>
          </p:cNvSpPr>
          <p:nvPr>
            <p:ph type="sldNum" sz="quarter" idx="11"/>
          </p:nvPr>
        </p:nvSpPr>
        <p:spPr/>
        <p:txBody>
          <a:bodyPr/>
          <a:lstStyle>
            <a:lvl1pPr>
              <a:defRPr/>
            </a:lvl1pPr>
          </a:lstStyle>
          <a:p>
            <a:fld id="{F0424C57-21BA-1F46-B2EF-DDFB122C9373}" type="slidenum">
              <a:rPr lang="en-US"/>
              <a:pPr/>
              <a:t>‹#›</a:t>
            </a:fld>
            <a:endParaRPr lang="en-US"/>
          </a:p>
        </p:txBody>
      </p:sp>
    </p:spTree>
    <p:extLst>
      <p:ext uri="{BB962C8B-B14F-4D97-AF65-F5344CB8AC3E}">
        <p14:creationId xmlns:p14="http://schemas.microsoft.com/office/powerpoint/2010/main" val="1761407163"/>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Afbeelding 1" descr="130488-templ_JHS_1000x5632.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35961" cy="5143500"/>
          </a:xfrm>
          <a:prstGeom prst="rect">
            <a:avLst/>
          </a:prstGeom>
        </p:spPr>
      </p:pic>
      <p:sp>
        <p:nvSpPr>
          <p:cNvPr id="1026" name="Rectangle 2"/>
          <p:cNvSpPr>
            <a:spLocks noGrp="1" noChangeArrowheads="1"/>
          </p:cNvSpPr>
          <p:nvPr>
            <p:ph type="title"/>
          </p:nvPr>
        </p:nvSpPr>
        <p:spPr bwMode="auto">
          <a:xfrm>
            <a:off x="682625" y="457200"/>
            <a:ext cx="7772400" cy="857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Titelstijl van model bewerken</a:t>
            </a:r>
          </a:p>
        </p:txBody>
      </p:sp>
      <p:sp>
        <p:nvSpPr>
          <p:cNvPr id="1027" name="Rectangle 3"/>
          <p:cNvSpPr>
            <a:spLocks noGrp="1" noChangeArrowheads="1"/>
          </p:cNvSpPr>
          <p:nvPr>
            <p:ph type="body" idx="1"/>
          </p:nvPr>
        </p:nvSpPr>
        <p:spPr bwMode="auto">
          <a:xfrm>
            <a:off x="682626" y="1402557"/>
            <a:ext cx="7775575" cy="2951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Klik om de tekststijl van het model te bewerken</a:t>
            </a:r>
          </a:p>
          <a:p>
            <a:pPr lvl="1"/>
            <a:r>
              <a:rPr lang="en-US"/>
              <a:t>Tweede niveau</a:t>
            </a:r>
          </a:p>
          <a:p>
            <a:pPr lvl="2"/>
            <a:r>
              <a:rPr lang="en-US"/>
              <a:t>Derde niveau</a:t>
            </a:r>
          </a:p>
          <a:p>
            <a:pPr lvl="3"/>
            <a:r>
              <a:rPr lang="en-US"/>
              <a:t>Vierde niveau</a:t>
            </a:r>
          </a:p>
          <a:p>
            <a:pPr lvl="4"/>
            <a:r>
              <a:rPr lang="en-US"/>
              <a:t>Vijfde niveau</a:t>
            </a:r>
          </a:p>
        </p:txBody>
      </p:sp>
      <p:sp>
        <p:nvSpPr>
          <p:cNvPr id="1038" name="Rectangle 14"/>
          <p:cNvSpPr>
            <a:spLocks noGrp="1" noChangeArrowheads="1"/>
          </p:cNvSpPr>
          <p:nvPr>
            <p:ph type="dt" sz="half" idx="2"/>
          </p:nvPr>
        </p:nvSpPr>
        <p:spPr bwMode="auto">
          <a:xfrm>
            <a:off x="685800" y="4686300"/>
            <a:ext cx="1905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800" i="1">
                <a:latin typeface="Fontys Frutiger" charset="0"/>
              </a:defRPr>
            </a:lvl1pPr>
          </a:lstStyle>
          <a:p>
            <a:fld id="{3C24C14F-8CE2-4092-9D61-A03F27A7BA48}" type="datetime4">
              <a:rPr lang="nl-NL" smtClean="0"/>
              <a:pPr/>
              <a:t>May 22, 2014</a:t>
            </a:fld>
            <a:endParaRPr lang="en-US" i="0">
              <a:latin typeface="Times" charset="0"/>
            </a:endParaRPr>
          </a:p>
        </p:txBody>
      </p:sp>
      <p:sp>
        <p:nvSpPr>
          <p:cNvPr id="1039" name="Rectangle 15"/>
          <p:cNvSpPr>
            <a:spLocks noGrp="1" noChangeArrowheads="1"/>
          </p:cNvSpPr>
          <p:nvPr>
            <p:ph type="sldNum" sz="quarter" idx="4"/>
          </p:nvPr>
        </p:nvSpPr>
        <p:spPr bwMode="auto">
          <a:xfrm>
            <a:off x="6553200" y="4686300"/>
            <a:ext cx="1905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800" i="1">
                <a:solidFill>
                  <a:srgbClr val="1B2764"/>
                </a:solidFill>
                <a:latin typeface="Fontys Frutiger" charset="0"/>
              </a:defRPr>
            </a:lvl1pPr>
          </a:lstStyle>
          <a:p>
            <a:fld id="{4BB91F34-829E-2846-AC20-E90A9269490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p:hf hdr="0" ftr="0"/>
  <p:txStyles>
    <p:titleStyle>
      <a:lvl1pPr algn="l" rtl="0" fontAlgn="base">
        <a:spcBef>
          <a:spcPct val="0"/>
        </a:spcBef>
        <a:spcAft>
          <a:spcPct val="0"/>
        </a:spcAft>
        <a:defRPr sz="3600" b="1">
          <a:solidFill>
            <a:srgbClr val="1B2764"/>
          </a:solidFill>
          <a:latin typeface="+mj-lt"/>
          <a:ea typeface="+mj-ea"/>
          <a:cs typeface="+mj-cs"/>
        </a:defRPr>
      </a:lvl1pPr>
      <a:lvl2pPr algn="l" rtl="0" fontAlgn="base">
        <a:spcBef>
          <a:spcPct val="0"/>
        </a:spcBef>
        <a:spcAft>
          <a:spcPct val="0"/>
        </a:spcAft>
        <a:defRPr sz="3600" b="1">
          <a:solidFill>
            <a:srgbClr val="1B2764"/>
          </a:solidFill>
          <a:latin typeface="Arial" charset="0"/>
          <a:ea typeface="ＭＳ Ｐゴシック" charset="0"/>
          <a:cs typeface="ＭＳ Ｐゴシック" charset="0"/>
        </a:defRPr>
      </a:lvl2pPr>
      <a:lvl3pPr algn="l" rtl="0" fontAlgn="base">
        <a:spcBef>
          <a:spcPct val="0"/>
        </a:spcBef>
        <a:spcAft>
          <a:spcPct val="0"/>
        </a:spcAft>
        <a:defRPr sz="3600" b="1">
          <a:solidFill>
            <a:srgbClr val="1B2764"/>
          </a:solidFill>
          <a:latin typeface="Arial" charset="0"/>
          <a:ea typeface="ＭＳ Ｐゴシック" charset="0"/>
          <a:cs typeface="ＭＳ Ｐゴシック" charset="0"/>
        </a:defRPr>
      </a:lvl3pPr>
      <a:lvl4pPr algn="l" rtl="0" fontAlgn="base">
        <a:spcBef>
          <a:spcPct val="0"/>
        </a:spcBef>
        <a:spcAft>
          <a:spcPct val="0"/>
        </a:spcAft>
        <a:defRPr sz="3600" b="1">
          <a:solidFill>
            <a:srgbClr val="1B2764"/>
          </a:solidFill>
          <a:latin typeface="Arial" charset="0"/>
          <a:ea typeface="ＭＳ Ｐゴシック" charset="0"/>
          <a:cs typeface="ＭＳ Ｐゴシック" charset="0"/>
        </a:defRPr>
      </a:lvl4pPr>
      <a:lvl5pPr algn="l" rtl="0" fontAlgn="base">
        <a:spcBef>
          <a:spcPct val="0"/>
        </a:spcBef>
        <a:spcAft>
          <a:spcPct val="0"/>
        </a:spcAft>
        <a:defRPr sz="3600" b="1">
          <a:solidFill>
            <a:srgbClr val="1B2764"/>
          </a:solidFill>
          <a:latin typeface="Arial" charset="0"/>
          <a:ea typeface="ＭＳ Ｐゴシック" charset="0"/>
          <a:cs typeface="ＭＳ Ｐゴシック" charset="0"/>
        </a:defRPr>
      </a:lvl5pPr>
      <a:lvl6pPr marL="457200" algn="l" rtl="0" fontAlgn="base">
        <a:spcBef>
          <a:spcPct val="0"/>
        </a:spcBef>
        <a:spcAft>
          <a:spcPct val="0"/>
        </a:spcAft>
        <a:defRPr sz="3600" b="1">
          <a:solidFill>
            <a:srgbClr val="1B2764"/>
          </a:solidFill>
          <a:latin typeface="Arial" charset="0"/>
          <a:ea typeface="ＭＳ Ｐゴシック" charset="0"/>
          <a:cs typeface="ＭＳ Ｐゴシック" charset="0"/>
        </a:defRPr>
      </a:lvl6pPr>
      <a:lvl7pPr marL="914400" algn="l" rtl="0" fontAlgn="base">
        <a:spcBef>
          <a:spcPct val="0"/>
        </a:spcBef>
        <a:spcAft>
          <a:spcPct val="0"/>
        </a:spcAft>
        <a:defRPr sz="3600" b="1">
          <a:solidFill>
            <a:srgbClr val="1B2764"/>
          </a:solidFill>
          <a:latin typeface="Arial" charset="0"/>
          <a:ea typeface="ＭＳ Ｐゴシック" charset="0"/>
          <a:cs typeface="ＭＳ Ｐゴシック" charset="0"/>
        </a:defRPr>
      </a:lvl7pPr>
      <a:lvl8pPr marL="1371600" algn="l" rtl="0" fontAlgn="base">
        <a:spcBef>
          <a:spcPct val="0"/>
        </a:spcBef>
        <a:spcAft>
          <a:spcPct val="0"/>
        </a:spcAft>
        <a:defRPr sz="3600" b="1">
          <a:solidFill>
            <a:srgbClr val="1B2764"/>
          </a:solidFill>
          <a:latin typeface="Arial" charset="0"/>
          <a:ea typeface="ＭＳ Ｐゴシック" charset="0"/>
          <a:cs typeface="ＭＳ Ｐゴシック" charset="0"/>
        </a:defRPr>
      </a:lvl8pPr>
      <a:lvl9pPr marL="1828800" algn="l" rtl="0" fontAlgn="base">
        <a:spcBef>
          <a:spcPct val="0"/>
        </a:spcBef>
        <a:spcAft>
          <a:spcPct val="0"/>
        </a:spcAft>
        <a:defRPr sz="3600" b="1">
          <a:solidFill>
            <a:srgbClr val="1B2764"/>
          </a:solidFill>
          <a:latin typeface="Arial" charset="0"/>
          <a:ea typeface="ＭＳ Ｐゴシック" charset="0"/>
          <a:cs typeface="ＭＳ Ｐゴシック" charset="0"/>
        </a:defRPr>
      </a:lvl9pPr>
    </p:titleStyle>
    <p:bodyStyle>
      <a:lvl1pPr marL="342900" indent="-342900" algn="l" rtl="0" fontAlgn="base">
        <a:spcBef>
          <a:spcPct val="20000"/>
        </a:spcBef>
        <a:spcAft>
          <a:spcPct val="0"/>
        </a:spcAft>
        <a:buChar char="•"/>
        <a:defRPr sz="2400">
          <a:solidFill>
            <a:srgbClr val="1B2764"/>
          </a:solidFill>
          <a:latin typeface="+mn-lt"/>
          <a:ea typeface="+mn-ea"/>
          <a:cs typeface="+mn-cs"/>
        </a:defRPr>
      </a:lvl1pPr>
      <a:lvl2pPr marL="742950" indent="-285750" algn="l" rtl="0" fontAlgn="base">
        <a:spcBef>
          <a:spcPct val="20000"/>
        </a:spcBef>
        <a:spcAft>
          <a:spcPct val="0"/>
        </a:spcAft>
        <a:buChar char="–"/>
        <a:defRPr sz="2000">
          <a:solidFill>
            <a:srgbClr val="1B2764"/>
          </a:solidFill>
          <a:latin typeface="+mn-lt"/>
          <a:ea typeface="+mn-ea"/>
        </a:defRPr>
      </a:lvl2pPr>
      <a:lvl3pPr marL="1143000" indent="-228600" algn="l" rtl="0" fontAlgn="base">
        <a:spcBef>
          <a:spcPct val="20000"/>
        </a:spcBef>
        <a:spcAft>
          <a:spcPct val="0"/>
        </a:spcAft>
        <a:buChar char="•"/>
        <a:defRPr>
          <a:solidFill>
            <a:srgbClr val="1B2764"/>
          </a:solidFill>
          <a:latin typeface="+mn-lt"/>
          <a:ea typeface="+mn-ea"/>
        </a:defRPr>
      </a:lvl3pPr>
      <a:lvl4pPr marL="1600200" indent="-228600" algn="l" rtl="0" fontAlgn="base">
        <a:spcBef>
          <a:spcPct val="20000"/>
        </a:spcBef>
        <a:spcAft>
          <a:spcPct val="0"/>
        </a:spcAft>
        <a:buChar char="–"/>
        <a:defRPr sz="1600">
          <a:solidFill>
            <a:srgbClr val="1B2764"/>
          </a:solidFill>
          <a:latin typeface="+mn-lt"/>
          <a:ea typeface="+mn-ea"/>
        </a:defRPr>
      </a:lvl4pPr>
      <a:lvl5pPr marL="2057400" indent="-228600" algn="l" rtl="0" fontAlgn="base">
        <a:spcBef>
          <a:spcPct val="20000"/>
        </a:spcBef>
        <a:spcAft>
          <a:spcPct val="0"/>
        </a:spcAft>
        <a:buChar char="»"/>
        <a:defRPr sz="1400">
          <a:solidFill>
            <a:srgbClr val="1B2764"/>
          </a:solidFill>
          <a:latin typeface="+mn-lt"/>
          <a:ea typeface="+mn-ea"/>
        </a:defRPr>
      </a:lvl5pPr>
      <a:lvl6pPr marL="2514600" indent="-228600" algn="l" rtl="0" fontAlgn="base">
        <a:spcBef>
          <a:spcPct val="20000"/>
        </a:spcBef>
        <a:spcAft>
          <a:spcPct val="0"/>
        </a:spcAft>
        <a:buChar char="»"/>
        <a:defRPr sz="1400">
          <a:solidFill>
            <a:srgbClr val="1B2764"/>
          </a:solidFill>
          <a:latin typeface="+mn-lt"/>
          <a:ea typeface="+mn-ea"/>
        </a:defRPr>
      </a:lvl6pPr>
      <a:lvl7pPr marL="2971800" indent="-228600" algn="l" rtl="0" fontAlgn="base">
        <a:spcBef>
          <a:spcPct val="20000"/>
        </a:spcBef>
        <a:spcAft>
          <a:spcPct val="0"/>
        </a:spcAft>
        <a:buChar char="»"/>
        <a:defRPr sz="1400">
          <a:solidFill>
            <a:srgbClr val="1B2764"/>
          </a:solidFill>
          <a:latin typeface="+mn-lt"/>
          <a:ea typeface="+mn-ea"/>
        </a:defRPr>
      </a:lvl7pPr>
      <a:lvl8pPr marL="3429000" indent="-228600" algn="l" rtl="0" fontAlgn="base">
        <a:spcBef>
          <a:spcPct val="20000"/>
        </a:spcBef>
        <a:spcAft>
          <a:spcPct val="0"/>
        </a:spcAft>
        <a:buChar char="»"/>
        <a:defRPr sz="1400">
          <a:solidFill>
            <a:srgbClr val="1B2764"/>
          </a:solidFill>
          <a:latin typeface="+mn-lt"/>
          <a:ea typeface="+mn-ea"/>
        </a:defRPr>
      </a:lvl8pPr>
      <a:lvl9pPr marL="3886200" indent="-228600" algn="l" rtl="0" fontAlgn="base">
        <a:spcBef>
          <a:spcPct val="20000"/>
        </a:spcBef>
        <a:spcAft>
          <a:spcPct val="0"/>
        </a:spcAft>
        <a:buChar char="»"/>
        <a:defRPr sz="1400">
          <a:solidFill>
            <a:srgbClr val="1B2764"/>
          </a:solidFill>
          <a:latin typeface="+mn-lt"/>
          <a:ea typeface="+mn-ea"/>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atum 3"/>
          <p:cNvSpPr>
            <a:spLocks noGrp="1"/>
          </p:cNvSpPr>
          <p:nvPr>
            <p:ph type="dt" sz="half" idx="10"/>
          </p:nvPr>
        </p:nvSpPr>
        <p:spPr/>
        <p:txBody>
          <a:bodyPr/>
          <a:lstStyle/>
          <a:p>
            <a:fld id="{21AACF22-BBDB-4EFF-9E0E-0F2769BCC535}"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2D9161E2-F96D-FA4D-90D8-0C197D54ACEC}" type="slidenum">
              <a:rPr lang="en-US"/>
              <a:pPr/>
              <a:t>1</a:t>
            </a:fld>
            <a:endParaRPr lang="en-US"/>
          </a:p>
        </p:txBody>
      </p:sp>
      <p:sp>
        <p:nvSpPr>
          <p:cNvPr id="2052" name="Rectangle 4"/>
          <p:cNvSpPr>
            <a:spLocks noGrp="1" noChangeArrowheads="1"/>
          </p:cNvSpPr>
          <p:nvPr>
            <p:ph type="ctrTitle"/>
          </p:nvPr>
        </p:nvSpPr>
        <p:spPr>
          <a:xfrm>
            <a:off x="685800" y="1714500"/>
            <a:ext cx="7772400" cy="857250"/>
          </a:xfrm>
        </p:spPr>
        <p:txBody>
          <a:bodyPr/>
          <a:lstStyle/>
          <a:p>
            <a:pPr algn="ctr"/>
            <a:r>
              <a:rPr lang="en-US" dirty="0" err="1" smtClean="0"/>
              <a:t>Juridische</a:t>
            </a:r>
            <a:r>
              <a:rPr lang="en-US" dirty="0" smtClean="0"/>
              <a:t> </a:t>
            </a:r>
            <a:r>
              <a:rPr lang="en-US" dirty="0" err="1" smtClean="0"/>
              <a:t>schrijfvaardigheden</a:t>
            </a:r>
            <a:r>
              <a:rPr lang="en-US" dirty="0" smtClean="0"/>
              <a:t> 1:</a:t>
            </a:r>
            <a:br>
              <a:rPr lang="en-US" dirty="0" smtClean="0"/>
            </a:br>
            <a:r>
              <a:rPr lang="en-US" dirty="0" smtClean="0"/>
              <a:t>de brief</a:t>
            </a:r>
            <a:endParaRPr lang="nl-NL" dirty="0"/>
          </a:p>
        </p:txBody>
      </p:sp>
      <p:sp>
        <p:nvSpPr>
          <p:cNvPr id="2053" name="Rectangle 5"/>
          <p:cNvSpPr>
            <a:spLocks noGrp="1" noChangeArrowheads="1"/>
          </p:cNvSpPr>
          <p:nvPr>
            <p:ph type="subTitle" idx="4294967295"/>
          </p:nvPr>
        </p:nvSpPr>
        <p:spPr>
          <a:xfrm>
            <a:off x="685800" y="2914650"/>
            <a:ext cx="8206680" cy="1314450"/>
          </a:xfrm>
        </p:spPr>
        <p:txBody>
          <a:bodyPr/>
          <a:lstStyle/>
          <a:p>
            <a:pPr marL="0" indent="0" algn="ctr">
              <a:buNone/>
            </a:pPr>
            <a:r>
              <a:rPr lang="en-US" sz="2800" b="1" dirty="0" smtClean="0">
                <a:solidFill>
                  <a:srgbClr val="FFC000"/>
                </a:solidFill>
              </a:rPr>
              <a:t>P2 – week 6</a:t>
            </a:r>
          </a:p>
          <a:p>
            <a:pPr marL="0" indent="0" algn="ctr">
              <a:buNone/>
            </a:pPr>
            <a:r>
              <a:rPr lang="en-US" dirty="0" smtClean="0"/>
              <a:t>[</a:t>
            </a:r>
            <a:r>
              <a:rPr lang="en-US" dirty="0" err="1" smtClean="0"/>
              <a:t>naam</a:t>
            </a:r>
            <a:r>
              <a:rPr lang="en-US" dirty="0" smtClean="0"/>
              <a:t> docent]</a:t>
            </a:r>
            <a:r>
              <a:rPr lang="en-US" dirty="0" smtClean="0">
                <a:solidFill>
                  <a:srgbClr val="FF0000"/>
                </a:solidFill>
              </a:rPr>
              <a:t/>
            </a:r>
            <a:br>
              <a:rPr lang="en-US" dirty="0" smtClean="0">
                <a:solidFill>
                  <a:srgbClr val="FF0000"/>
                </a:solidFill>
              </a:rPr>
            </a:br>
            <a:r>
              <a:rPr lang="en-US" dirty="0" smtClean="0">
                <a:solidFill>
                  <a:srgbClr val="002060"/>
                </a:solidFill>
              </a:rPr>
              <a:t>[e-</a:t>
            </a:r>
            <a:r>
              <a:rPr lang="en-US" dirty="0" err="1" smtClean="0">
                <a:solidFill>
                  <a:srgbClr val="002060"/>
                </a:solidFill>
              </a:rPr>
              <a:t>mailadres</a:t>
            </a:r>
            <a:r>
              <a:rPr lang="en-US" dirty="0" smtClean="0">
                <a:solidFill>
                  <a:srgbClr val="002060"/>
                </a:solidFill>
              </a:rPr>
              <a:t> docent] / [</a:t>
            </a:r>
            <a:r>
              <a:rPr lang="en-US" dirty="0" err="1" smtClean="0">
                <a:solidFill>
                  <a:srgbClr val="002060"/>
                </a:solidFill>
              </a:rPr>
              <a:t>kamer</a:t>
            </a:r>
            <a:r>
              <a:rPr lang="en-US" dirty="0" smtClean="0">
                <a:solidFill>
                  <a:srgbClr val="002060"/>
                </a:solidFill>
              </a:rPr>
              <a:t> docent]</a:t>
            </a:r>
            <a:endParaRPr lang="nl-NL" b="1" dirty="0">
              <a:solidFill>
                <a:srgbClr val="002060"/>
              </a:solidFill>
            </a:endParaRPr>
          </a:p>
        </p:txBody>
      </p:sp>
    </p:spTree>
    <p:extLst>
      <p:ext uri="{BB962C8B-B14F-4D97-AF65-F5344CB8AC3E}">
        <p14:creationId xmlns:p14="http://schemas.microsoft.com/office/powerpoint/2010/main" val="211909338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Voorbeeld adviesbrief 3:</a:t>
            </a:r>
            <a:br>
              <a:rPr lang="nl-NL" dirty="0" smtClean="0">
                <a:solidFill>
                  <a:srgbClr val="FF0000"/>
                </a:solidFill>
              </a:rPr>
            </a:br>
            <a:r>
              <a:rPr lang="nl-NL" dirty="0" smtClean="0">
                <a:solidFill>
                  <a:srgbClr val="FF0000"/>
                </a:solidFill>
              </a:rPr>
              <a:t>briefhoofd (1)</a:t>
            </a:r>
            <a:endParaRPr lang="nl-NL" dirty="0">
              <a:solidFill>
                <a:srgbClr val="FF0000"/>
              </a:solidFill>
            </a:endParaRPr>
          </a:p>
        </p:txBody>
      </p:sp>
      <p:sp>
        <p:nvSpPr>
          <p:cNvPr id="3" name="Tijdelijke aanduiding voor inhoud 2"/>
          <p:cNvSpPr>
            <a:spLocks noGrp="1"/>
          </p:cNvSpPr>
          <p:nvPr>
            <p:ph idx="1"/>
          </p:nvPr>
        </p:nvSpPr>
        <p:spPr>
          <a:xfrm>
            <a:off x="682626" y="1635645"/>
            <a:ext cx="7775575" cy="2718303"/>
          </a:xfrm>
        </p:spPr>
        <p:txBody>
          <a:bodyPr/>
          <a:lstStyle/>
          <a:p>
            <a:pPr>
              <a:buNone/>
            </a:pPr>
            <a:r>
              <a:rPr lang="nl-NL" sz="2000" dirty="0" err="1" smtClean="0"/>
              <a:t>Rechtsbijstandskantoor</a:t>
            </a:r>
            <a:r>
              <a:rPr lang="nl-NL" sz="2000" dirty="0" smtClean="0"/>
              <a:t> De Beste Bijstand</a:t>
            </a:r>
          </a:p>
          <a:p>
            <a:pPr>
              <a:buNone/>
            </a:pPr>
            <a:r>
              <a:rPr lang="nl-NL" sz="2000" dirty="0" err="1" smtClean="0"/>
              <a:t>Hogeschoollaan</a:t>
            </a:r>
            <a:r>
              <a:rPr lang="nl-NL" sz="2000" dirty="0" smtClean="0"/>
              <a:t> 1</a:t>
            </a:r>
          </a:p>
          <a:p>
            <a:pPr>
              <a:buNone/>
            </a:pPr>
            <a:r>
              <a:rPr lang="nl-NL" sz="2000" dirty="0" smtClean="0"/>
              <a:t>5234 AB ’s-Hertogenbosch</a:t>
            </a:r>
          </a:p>
          <a:p>
            <a:pPr>
              <a:buNone/>
            </a:pPr>
            <a:r>
              <a:rPr lang="nl-NL" sz="2000" dirty="0" smtClean="0"/>
              <a:t> </a:t>
            </a:r>
          </a:p>
          <a:p>
            <a:pPr>
              <a:buNone/>
            </a:pPr>
            <a:r>
              <a:rPr lang="nl-NL" sz="2000" dirty="0" smtClean="0"/>
              <a:t>De heer K. de Vries</a:t>
            </a:r>
          </a:p>
          <a:p>
            <a:pPr>
              <a:buNone/>
            </a:pPr>
            <a:r>
              <a:rPr lang="nl-NL" sz="2000" dirty="0" err="1" smtClean="0"/>
              <a:t>Bredaseweg</a:t>
            </a:r>
            <a:r>
              <a:rPr lang="nl-NL" sz="2000" dirty="0" smtClean="0"/>
              <a:t> 48a</a:t>
            </a:r>
          </a:p>
          <a:p>
            <a:pPr>
              <a:buNone/>
            </a:pPr>
            <a:r>
              <a:rPr lang="nl-NL" sz="2000" dirty="0" smtClean="0"/>
              <a:t>5081 AB Tilburg  </a:t>
            </a:r>
            <a:endParaRPr lang="nl-NL"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10</a:t>
            </a:fld>
            <a:endParaRPr lang="en-US"/>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92D050"/>
                </a:solidFill>
              </a:rPr>
              <a:t>Voorbeeld adviesbrief 3:</a:t>
            </a:r>
            <a:br>
              <a:rPr lang="nl-NL" dirty="0" smtClean="0">
                <a:solidFill>
                  <a:srgbClr val="92D050"/>
                </a:solidFill>
              </a:rPr>
            </a:br>
            <a:r>
              <a:rPr lang="nl-NL" dirty="0" smtClean="0">
                <a:solidFill>
                  <a:srgbClr val="92D050"/>
                </a:solidFill>
              </a:rPr>
              <a:t>briefhoofd (1)</a:t>
            </a:r>
            <a:endParaRPr lang="nl-NL" dirty="0">
              <a:solidFill>
                <a:srgbClr val="92D050"/>
              </a:solidFill>
            </a:endParaRPr>
          </a:p>
        </p:txBody>
      </p:sp>
      <p:sp>
        <p:nvSpPr>
          <p:cNvPr id="3" name="Tijdelijke aanduiding voor inhoud 2"/>
          <p:cNvSpPr>
            <a:spLocks noGrp="1"/>
          </p:cNvSpPr>
          <p:nvPr>
            <p:ph idx="1"/>
          </p:nvPr>
        </p:nvSpPr>
        <p:spPr>
          <a:xfrm>
            <a:off x="682626" y="1635645"/>
            <a:ext cx="7775575" cy="2718303"/>
          </a:xfrm>
        </p:spPr>
        <p:txBody>
          <a:bodyPr/>
          <a:lstStyle/>
          <a:p>
            <a:pPr>
              <a:buNone/>
            </a:pPr>
            <a:r>
              <a:rPr lang="nl-NL" sz="2000" dirty="0" err="1" smtClean="0"/>
              <a:t>Rechtsbijstandskantoor</a:t>
            </a:r>
            <a:r>
              <a:rPr lang="nl-NL" sz="2000" dirty="0" smtClean="0"/>
              <a:t> De Beste Bijstand</a:t>
            </a:r>
          </a:p>
          <a:p>
            <a:pPr>
              <a:buNone/>
            </a:pPr>
            <a:r>
              <a:rPr lang="nl-NL" sz="2000" dirty="0" err="1" smtClean="0"/>
              <a:t>Hogeschoollaan</a:t>
            </a:r>
            <a:r>
              <a:rPr lang="nl-NL" sz="2000" dirty="0" smtClean="0"/>
              <a:t> 1</a:t>
            </a:r>
          </a:p>
          <a:p>
            <a:pPr>
              <a:buNone/>
            </a:pPr>
            <a:r>
              <a:rPr lang="nl-NL" sz="2000" dirty="0" smtClean="0"/>
              <a:t>5234 AB  ’s-Hertogenbosch</a:t>
            </a:r>
          </a:p>
          <a:p>
            <a:pPr>
              <a:buNone/>
            </a:pPr>
            <a:r>
              <a:rPr lang="nl-NL" sz="2000" dirty="0" smtClean="0"/>
              <a:t> </a:t>
            </a:r>
          </a:p>
          <a:p>
            <a:pPr>
              <a:buNone/>
            </a:pPr>
            <a:r>
              <a:rPr lang="nl-NL" sz="2000" dirty="0" smtClean="0"/>
              <a:t>De heer K. de Vries</a:t>
            </a:r>
          </a:p>
          <a:p>
            <a:pPr>
              <a:buNone/>
            </a:pPr>
            <a:r>
              <a:rPr lang="nl-NL" sz="2000" dirty="0" err="1" smtClean="0"/>
              <a:t>Bredaseweg</a:t>
            </a:r>
            <a:r>
              <a:rPr lang="nl-NL" sz="2000" dirty="0" smtClean="0"/>
              <a:t> 48a</a:t>
            </a:r>
          </a:p>
          <a:p>
            <a:pPr>
              <a:buNone/>
            </a:pPr>
            <a:r>
              <a:rPr lang="nl-NL" sz="2000" dirty="0" smtClean="0"/>
              <a:t>5081 AB  Tilburg  </a:t>
            </a:r>
            <a:endParaRPr lang="nl-NL"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11</a:t>
            </a:fld>
            <a:endParaRPr lang="en-US"/>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Voorbeeld adviesbrief 3:</a:t>
            </a:r>
            <a:br>
              <a:rPr lang="nl-NL" dirty="0" smtClean="0">
                <a:solidFill>
                  <a:srgbClr val="FF0000"/>
                </a:solidFill>
              </a:rPr>
            </a:br>
            <a:r>
              <a:rPr lang="nl-NL" dirty="0" smtClean="0">
                <a:solidFill>
                  <a:srgbClr val="FF0000"/>
                </a:solidFill>
              </a:rPr>
              <a:t>briefhoofd (2)</a:t>
            </a:r>
            <a:endParaRPr lang="nl-NL" dirty="0">
              <a:solidFill>
                <a:srgbClr val="FF0000"/>
              </a:solidFill>
            </a:endParaRPr>
          </a:p>
        </p:txBody>
      </p:sp>
      <p:sp>
        <p:nvSpPr>
          <p:cNvPr id="3" name="Tijdelijke aanduiding voor inhoud 2"/>
          <p:cNvSpPr>
            <a:spLocks noGrp="1"/>
          </p:cNvSpPr>
          <p:nvPr>
            <p:ph idx="1"/>
          </p:nvPr>
        </p:nvSpPr>
        <p:spPr>
          <a:xfrm>
            <a:off x="682626" y="1635645"/>
            <a:ext cx="7775575" cy="2718303"/>
          </a:xfrm>
        </p:spPr>
        <p:txBody>
          <a:bodyPr/>
          <a:lstStyle/>
          <a:p>
            <a:pPr>
              <a:buNone/>
            </a:pPr>
            <a:r>
              <a:rPr lang="nl-NL" sz="2000" dirty="0" smtClean="0"/>
              <a:t>‘</a:t>
            </a:r>
            <a:r>
              <a:rPr lang="nl-NL" sz="2000" dirty="0" err="1" smtClean="0"/>
              <a:t>s-Hertogenbosch</a:t>
            </a:r>
            <a:r>
              <a:rPr lang="nl-NL" sz="2000" dirty="0" smtClean="0"/>
              <a:t>, 6 december 2013</a:t>
            </a:r>
          </a:p>
          <a:p>
            <a:pPr>
              <a:buNone/>
            </a:pPr>
            <a:r>
              <a:rPr lang="nl-NL" sz="2000" dirty="0" smtClean="0"/>
              <a:t> </a:t>
            </a:r>
          </a:p>
          <a:p>
            <a:pPr>
              <a:buNone/>
            </a:pPr>
            <a:r>
              <a:rPr lang="nl-NL" sz="2000" dirty="0" smtClean="0"/>
              <a:t>Betreft: Advies  </a:t>
            </a:r>
          </a:p>
          <a:p>
            <a:pPr>
              <a:buNone/>
            </a:pPr>
            <a:r>
              <a:rPr lang="nl-NL" sz="2000" dirty="0" smtClean="0"/>
              <a:t> </a:t>
            </a:r>
          </a:p>
          <a:p>
            <a:pPr>
              <a:buNone/>
            </a:pPr>
            <a:r>
              <a:rPr lang="nl-NL" sz="2000" dirty="0" smtClean="0"/>
              <a:t>Geachte heer de Vries,</a:t>
            </a:r>
          </a:p>
          <a:p>
            <a:pPr>
              <a:buNone/>
            </a:pPr>
            <a:r>
              <a:rPr lang="nl-NL" sz="2000" dirty="0" smtClean="0"/>
              <a:t>  </a:t>
            </a:r>
          </a:p>
          <a:p>
            <a:pPr>
              <a:buNone/>
            </a:pP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12</a:t>
            </a:fld>
            <a:endParaRPr lang="en-US"/>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92D050"/>
                </a:solidFill>
              </a:rPr>
              <a:t>Voorbeeld adviesbrief 3:</a:t>
            </a:r>
            <a:br>
              <a:rPr lang="nl-NL" dirty="0" smtClean="0">
                <a:solidFill>
                  <a:srgbClr val="92D050"/>
                </a:solidFill>
              </a:rPr>
            </a:br>
            <a:r>
              <a:rPr lang="nl-NL" dirty="0" smtClean="0">
                <a:solidFill>
                  <a:srgbClr val="92D050"/>
                </a:solidFill>
              </a:rPr>
              <a:t>briefhoofd (2)</a:t>
            </a:r>
            <a:endParaRPr lang="nl-NL" dirty="0">
              <a:solidFill>
                <a:srgbClr val="92D050"/>
              </a:solidFill>
            </a:endParaRPr>
          </a:p>
        </p:txBody>
      </p:sp>
      <p:sp>
        <p:nvSpPr>
          <p:cNvPr id="3" name="Tijdelijke aanduiding voor inhoud 2"/>
          <p:cNvSpPr>
            <a:spLocks noGrp="1"/>
          </p:cNvSpPr>
          <p:nvPr>
            <p:ph idx="1"/>
          </p:nvPr>
        </p:nvSpPr>
        <p:spPr>
          <a:xfrm>
            <a:off x="682626" y="1635645"/>
            <a:ext cx="7775575" cy="2718303"/>
          </a:xfrm>
        </p:spPr>
        <p:txBody>
          <a:bodyPr/>
          <a:lstStyle/>
          <a:p>
            <a:pPr>
              <a:buNone/>
            </a:pPr>
            <a:r>
              <a:rPr lang="nl-NL" sz="2000" dirty="0" smtClean="0"/>
              <a:t>’s-Hertogenbosch, 6 december 2013</a:t>
            </a:r>
          </a:p>
          <a:p>
            <a:pPr>
              <a:buNone/>
            </a:pPr>
            <a:r>
              <a:rPr lang="nl-NL" sz="2000" dirty="0" smtClean="0"/>
              <a:t> </a:t>
            </a:r>
          </a:p>
          <a:p>
            <a:pPr>
              <a:buNone/>
            </a:pPr>
            <a:r>
              <a:rPr lang="nl-NL" sz="2000" dirty="0" smtClean="0"/>
              <a:t>Betreft: advies schadevergoeding  </a:t>
            </a:r>
          </a:p>
          <a:p>
            <a:pPr>
              <a:buNone/>
            </a:pPr>
            <a:r>
              <a:rPr lang="nl-NL" sz="2000" dirty="0" smtClean="0"/>
              <a:t> </a:t>
            </a:r>
          </a:p>
          <a:p>
            <a:pPr>
              <a:buNone/>
            </a:pPr>
            <a:r>
              <a:rPr lang="nl-NL" sz="2000" dirty="0" smtClean="0"/>
              <a:t>Geachte heer De Vries,</a:t>
            </a:r>
          </a:p>
          <a:p>
            <a:pPr>
              <a:buNone/>
            </a:pPr>
            <a:r>
              <a:rPr lang="nl-NL" sz="2000" dirty="0" smtClean="0"/>
              <a:t>  </a:t>
            </a:r>
          </a:p>
          <a:p>
            <a:pPr>
              <a:buNone/>
            </a:pP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13</a:t>
            </a:fld>
            <a:endParaRPr lang="en-US"/>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Voorbeeld alinea 1</a:t>
            </a:r>
            <a:endParaRPr lang="nl-NL" dirty="0">
              <a:solidFill>
                <a:srgbClr val="FF0000"/>
              </a:solidFill>
            </a:endParaRPr>
          </a:p>
        </p:txBody>
      </p:sp>
      <p:sp>
        <p:nvSpPr>
          <p:cNvPr id="3" name="Tijdelijke aanduiding voor inhoud 2"/>
          <p:cNvSpPr>
            <a:spLocks noGrp="1"/>
          </p:cNvSpPr>
          <p:nvPr>
            <p:ph idx="1"/>
          </p:nvPr>
        </p:nvSpPr>
        <p:spPr/>
        <p:txBody>
          <a:bodyPr/>
          <a:lstStyle/>
          <a:p>
            <a:pPr marL="0" indent="0">
              <a:spcBef>
                <a:spcPts val="0"/>
              </a:spcBef>
              <a:buNone/>
            </a:pPr>
            <a:r>
              <a:rPr lang="nl-NL" sz="2000" dirty="0" smtClean="0"/>
              <a:t>Naar aanleiding van ons telefoongesprek van 5 december vroeg u mij om advies omtrent een conflict dat u hebt met Jan-Willem </a:t>
            </a:r>
            <a:r>
              <a:rPr lang="nl-NL" sz="2000" dirty="0" err="1" smtClean="0"/>
              <a:t>Kooij</a:t>
            </a:r>
            <a:r>
              <a:rPr lang="nl-NL" sz="2000" dirty="0" smtClean="0"/>
              <a:t> over schadevergoeding. Graag geef ik u in deze brief mijn advies over deze kwestie. </a:t>
            </a:r>
          </a:p>
          <a:p>
            <a:pPr>
              <a:buNone/>
            </a:pPr>
            <a:r>
              <a:rPr lang="nl-NL" sz="2000" dirty="0" smtClean="0"/>
              <a:t> </a:t>
            </a: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14</a:t>
            </a:fld>
            <a:endParaRPr lang="en-US"/>
          </a:p>
        </p:txBody>
      </p:sp>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92D050"/>
                </a:solidFill>
              </a:rPr>
              <a:t>Voorbeeld alinea 1</a:t>
            </a:r>
            <a:endParaRPr lang="nl-NL" dirty="0">
              <a:solidFill>
                <a:srgbClr val="92D050"/>
              </a:solidFill>
            </a:endParaRPr>
          </a:p>
        </p:txBody>
      </p:sp>
      <p:sp>
        <p:nvSpPr>
          <p:cNvPr id="3" name="Tijdelijke aanduiding voor inhoud 2"/>
          <p:cNvSpPr>
            <a:spLocks noGrp="1"/>
          </p:cNvSpPr>
          <p:nvPr>
            <p:ph idx="1"/>
          </p:nvPr>
        </p:nvSpPr>
        <p:spPr/>
        <p:txBody>
          <a:bodyPr/>
          <a:lstStyle/>
          <a:p>
            <a:pPr marL="0" indent="0">
              <a:spcBef>
                <a:spcPts val="0"/>
              </a:spcBef>
              <a:buNone/>
            </a:pPr>
            <a:r>
              <a:rPr lang="nl-NL" sz="2000" dirty="0" smtClean="0"/>
              <a:t>In ons telefoongesprek van 5 december jl. vroeg u mij om advies over een conflict dat u hebt met de heer </a:t>
            </a:r>
            <a:r>
              <a:rPr lang="nl-NL" sz="2000" dirty="0" err="1" smtClean="0"/>
              <a:t>Kooij</a:t>
            </a:r>
            <a:r>
              <a:rPr lang="nl-NL" sz="2000" dirty="0" smtClean="0"/>
              <a:t> over schadevergoeding. Graag geef ik u in deze brief mijn advies over deze kwestie. </a:t>
            </a:r>
          </a:p>
          <a:p>
            <a:pPr>
              <a:spcBef>
                <a:spcPts val="0"/>
              </a:spcBef>
              <a:buNone/>
            </a:pPr>
            <a:r>
              <a:rPr lang="nl-NL" dirty="0" smtClean="0"/>
              <a:t> </a:t>
            </a:r>
            <a:endParaRPr lang="nl-NL"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15</a:t>
            </a:fld>
            <a:endParaRPr lang="en-US"/>
          </a:p>
        </p:txBody>
      </p:sp>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Voorbeeld alinea 2</a:t>
            </a:r>
            <a:endParaRPr lang="nl-NL" dirty="0">
              <a:solidFill>
                <a:srgbClr val="FF0000"/>
              </a:solidFill>
            </a:endParaRPr>
          </a:p>
        </p:txBody>
      </p:sp>
      <p:sp>
        <p:nvSpPr>
          <p:cNvPr id="3" name="Tijdelijke aanduiding voor inhoud 2"/>
          <p:cNvSpPr>
            <a:spLocks noGrp="1"/>
          </p:cNvSpPr>
          <p:nvPr>
            <p:ph idx="1"/>
          </p:nvPr>
        </p:nvSpPr>
        <p:spPr>
          <a:xfrm>
            <a:off x="179512" y="1203598"/>
            <a:ext cx="8856984" cy="3150351"/>
          </a:xfrm>
        </p:spPr>
        <p:txBody>
          <a:bodyPr/>
          <a:lstStyle/>
          <a:p>
            <a:pPr marL="0" indent="0">
              <a:spcBef>
                <a:spcPts val="0"/>
              </a:spcBef>
              <a:buNone/>
            </a:pPr>
            <a:r>
              <a:rPr lang="nl-NL" sz="2000" dirty="0" smtClean="0"/>
              <a:t>Relevante feiten</a:t>
            </a:r>
            <a:br>
              <a:rPr lang="nl-NL" sz="2000" dirty="0" smtClean="0"/>
            </a:br>
            <a:r>
              <a:rPr lang="nl-NL" sz="2000" dirty="0" smtClean="0"/>
              <a:t>U hebt onlangs met twee vrienden een café bezocht. In het café kreeg u van een kennis een klap in het gezicht. U viel van de barkruk en liep door de klap een lichte hersenschudding en kneuzingen op. Naast deze lichte hersenschudding en kneuzingen is uw bril kapot gegaan en uw blouse gescheurd. De materiële schade bedraagt volgens u € 450,-. U bent van mening dat u ook nog voor €1.500,- </a:t>
            </a:r>
            <a:r>
              <a:rPr lang="nl-NL" sz="2000" dirty="0" err="1" smtClean="0"/>
              <a:t>inmateriële</a:t>
            </a:r>
            <a:r>
              <a:rPr lang="nl-NL" sz="2000" dirty="0" smtClean="0"/>
              <a:t>  schade hebt geleden. Echter is de heer </a:t>
            </a:r>
            <a:r>
              <a:rPr lang="nl-NL" sz="2000" dirty="0" err="1" smtClean="0"/>
              <a:t>Kooij</a:t>
            </a:r>
            <a:r>
              <a:rPr lang="nl-NL" sz="2000" dirty="0" smtClean="0"/>
              <a:t> het hier niet mee eens. Hij is van mening dat de val op de grond geen gevolg was van de klap. Hij vindt het schadebedrag veel te hoog en geeft hij aan dat hij zijn excuses voor de klap heeft aangeboden.   </a:t>
            </a: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16</a:t>
            </a:fld>
            <a:endParaRPr lang="en-US"/>
          </a:p>
        </p:txBody>
      </p:sp>
    </p:spTree>
  </p:cSld>
  <p:clrMapOvr>
    <a:masterClrMapping/>
  </p:clrMapOvr>
  <p:transition xmlns:p14="http://schemas.microsoft.com/office/powerpoint/2010/mai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92D050"/>
                </a:solidFill>
              </a:rPr>
              <a:t>Voorbeeld alinea 2</a:t>
            </a:r>
            <a:endParaRPr lang="nl-NL" dirty="0">
              <a:solidFill>
                <a:srgbClr val="92D050"/>
              </a:solidFill>
            </a:endParaRPr>
          </a:p>
        </p:txBody>
      </p:sp>
      <p:sp>
        <p:nvSpPr>
          <p:cNvPr id="3" name="Tijdelijke aanduiding voor inhoud 2"/>
          <p:cNvSpPr>
            <a:spLocks noGrp="1"/>
          </p:cNvSpPr>
          <p:nvPr>
            <p:ph idx="1"/>
          </p:nvPr>
        </p:nvSpPr>
        <p:spPr>
          <a:xfrm>
            <a:off x="251520" y="1203598"/>
            <a:ext cx="8640960" cy="3150351"/>
          </a:xfrm>
        </p:spPr>
        <p:txBody>
          <a:bodyPr/>
          <a:lstStyle/>
          <a:p>
            <a:pPr marL="0" indent="0">
              <a:buNone/>
            </a:pPr>
            <a:r>
              <a:rPr lang="nl-NL" sz="2000" dirty="0" smtClean="0"/>
              <a:t>Relevante feiten</a:t>
            </a:r>
            <a:br>
              <a:rPr lang="nl-NL" sz="2000" dirty="0" smtClean="0"/>
            </a:br>
            <a:r>
              <a:rPr lang="nl-NL" sz="2000" dirty="0" smtClean="0"/>
              <a:t>U hebt onlangs met twee vrienden een café bezocht. Daar kreeg u van een kennis, de heer </a:t>
            </a:r>
            <a:r>
              <a:rPr lang="nl-NL" sz="2000" dirty="0" err="1" smtClean="0"/>
              <a:t>Kooij</a:t>
            </a:r>
            <a:r>
              <a:rPr lang="nl-NL" sz="2000" dirty="0" smtClean="0"/>
              <a:t>, een klap in het gezicht. U viel van de barkruk en liep door de klap een lichte hersenschudding en kneuzingen op. Verder is uw bril kapotgegaan en uw blouse gescheurd. De materiële schade bedraagt volgens u € 450,-. Daarnaast bent u van mening dat u ook nog voor €1.500,- immateriële schade hebt geleden. De heer </a:t>
            </a:r>
            <a:r>
              <a:rPr lang="nl-NL" sz="2000" dirty="0" err="1" smtClean="0"/>
              <a:t>Kooij</a:t>
            </a:r>
            <a:r>
              <a:rPr lang="nl-NL" sz="2000" dirty="0" smtClean="0"/>
              <a:t> is het hier echter niet mee eens. Hij is van mening dat de val op de grond geen gevolg was van de klap. Daarnaast vindt hij het schadebedrag veel te hoog en geeft hij aan dat hij zijn excuses voor de klap heeft aangeboden.</a:t>
            </a: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17</a:t>
            </a:fld>
            <a:endParaRPr lang="en-US"/>
          </a:p>
        </p:txBody>
      </p:sp>
    </p:spTree>
  </p:cSld>
  <p:clrMapOvr>
    <a:masterClrMapping/>
  </p:clrMapOvr>
  <p:transition xmlns:p14="http://schemas.microsoft.com/office/powerpoint/2010/mai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Tips voor een heldere en beknopte schrijfstijl</a:t>
            </a:r>
            <a:endParaRPr lang="nl-NL" dirty="0"/>
          </a:p>
        </p:txBody>
      </p:sp>
      <p:sp>
        <p:nvSpPr>
          <p:cNvPr id="3" name="Tijdelijke aanduiding voor inhoud 2"/>
          <p:cNvSpPr>
            <a:spLocks noGrp="1"/>
          </p:cNvSpPr>
          <p:nvPr>
            <p:ph idx="1"/>
          </p:nvPr>
        </p:nvSpPr>
        <p:spPr>
          <a:xfrm>
            <a:off x="682626" y="1491629"/>
            <a:ext cx="7775575" cy="2862319"/>
          </a:xfrm>
        </p:spPr>
        <p:txBody>
          <a:bodyPr/>
          <a:lstStyle/>
          <a:p>
            <a:pPr>
              <a:spcBef>
                <a:spcPts val="1200"/>
              </a:spcBef>
              <a:buFont typeface="Arial" pitchFamily="34" charset="0"/>
              <a:buChar char="•"/>
              <a:tabLst>
                <a:tab pos="176213" algn="l"/>
              </a:tabLst>
            </a:pPr>
            <a:r>
              <a:rPr lang="nl-NL" sz="2000" dirty="0" smtClean="0"/>
              <a:t>Splits lange zinnen in twee of meerdere kortere zinnen.</a:t>
            </a:r>
          </a:p>
          <a:p>
            <a:pPr>
              <a:spcBef>
                <a:spcPts val="1200"/>
              </a:spcBef>
              <a:tabLst>
                <a:tab pos="176213" algn="l"/>
              </a:tabLst>
            </a:pPr>
            <a:r>
              <a:rPr lang="nl-NL" sz="2000" dirty="0" smtClean="0"/>
              <a:t>Schrijf geen overbodige woorden, overbodige herhalingen, irrelevante informatie of </a:t>
            </a:r>
            <a:r>
              <a:rPr lang="nl-NL" sz="2000" dirty="0" err="1" smtClean="0"/>
              <a:t>dubbelopuitdrukkingen</a:t>
            </a:r>
            <a:r>
              <a:rPr lang="nl-NL" sz="2000" dirty="0" smtClean="0"/>
              <a:t>.</a:t>
            </a:r>
            <a:br>
              <a:rPr lang="nl-NL" sz="2000" dirty="0" smtClean="0"/>
            </a:br>
            <a:r>
              <a:rPr lang="nl-NL" sz="2000" dirty="0" smtClean="0"/>
              <a:t>Bijvoorbeelden: </a:t>
            </a:r>
            <a:br>
              <a:rPr lang="nl-NL" sz="2000" dirty="0" smtClean="0"/>
            </a:br>
            <a:r>
              <a:rPr lang="nl-NL" sz="2000" dirty="0" smtClean="0"/>
              <a:t>- U hebt op verschillende manieren contact gezocht, zoals bijvoorbeeld… </a:t>
            </a:r>
            <a:br>
              <a:rPr lang="nl-NL" sz="2000" dirty="0" smtClean="0"/>
            </a:br>
            <a:r>
              <a:rPr lang="nl-NL" sz="2000" dirty="0" smtClean="0"/>
              <a:t>- De oorzaak van de val is te wijten aan de klap. </a:t>
            </a:r>
            <a:br>
              <a:rPr lang="nl-NL" sz="2000" dirty="0" smtClean="0"/>
            </a:br>
            <a:r>
              <a:rPr lang="nl-NL" sz="2000" dirty="0" smtClean="0"/>
              <a:t>- Ik zou u graag willen adviseren om een brief te sturen. </a:t>
            </a: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18</a:t>
            </a:fld>
            <a:endParaRPr lang="en-US"/>
          </a:p>
        </p:txBody>
      </p:sp>
    </p:spTree>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Voorkom een inversiefout (FZ1) </a:t>
            </a:r>
            <a:endParaRPr lang="nl-NL" dirty="0"/>
          </a:p>
        </p:txBody>
      </p:sp>
      <p:sp>
        <p:nvSpPr>
          <p:cNvPr id="3" name="Tijdelijke aanduiding voor inhoud 2"/>
          <p:cNvSpPr>
            <a:spLocks noGrp="1"/>
          </p:cNvSpPr>
          <p:nvPr>
            <p:ph idx="1"/>
          </p:nvPr>
        </p:nvSpPr>
        <p:spPr>
          <a:xfrm>
            <a:off x="682626" y="1203598"/>
            <a:ext cx="7775575" cy="3150351"/>
          </a:xfrm>
        </p:spPr>
        <p:txBody>
          <a:bodyPr/>
          <a:lstStyle/>
          <a:p>
            <a:pPr>
              <a:spcBef>
                <a:spcPts val="0"/>
              </a:spcBef>
            </a:pPr>
            <a:r>
              <a:rPr lang="nl-NL" sz="2000" dirty="0" smtClean="0"/>
              <a:t>Voorbeeld: ‘Echter is de heer </a:t>
            </a:r>
            <a:r>
              <a:rPr lang="nl-NL" sz="2000" dirty="0" err="1" smtClean="0"/>
              <a:t>Kooij</a:t>
            </a:r>
            <a:r>
              <a:rPr lang="nl-NL" sz="2000" dirty="0" smtClean="0"/>
              <a:t> het hier niet mee eens.’</a:t>
            </a:r>
          </a:p>
          <a:p>
            <a:pPr>
              <a:spcBef>
                <a:spcPts val="1200"/>
              </a:spcBef>
            </a:pPr>
            <a:r>
              <a:rPr lang="nl-NL" sz="2000" i="1" dirty="0" smtClean="0"/>
              <a:t>Echter</a:t>
            </a:r>
            <a:r>
              <a:rPr lang="nl-NL" sz="2000" dirty="0" smtClean="0"/>
              <a:t> staat meestal in het midden van de zin, na de persoonsvorm.</a:t>
            </a:r>
            <a:br>
              <a:rPr lang="nl-NL" sz="2000" dirty="0" smtClean="0"/>
            </a:br>
            <a:r>
              <a:rPr lang="nl-NL" sz="2000" dirty="0" smtClean="0"/>
              <a:t>- Sinterklaas is vertrokken. De Kerstman is echter in aantocht!</a:t>
            </a:r>
            <a:br>
              <a:rPr lang="nl-NL" sz="2000" dirty="0" smtClean="0"/>
            </a:br>
            <a:r>
              <a:rPr lang="nl-NL" sz="2000" dirty="0" smtClean="0"/>
              <a:t>- De heer </a:t>
            </a:r>
            <a:r>
              <a:rPr lang="nl-NL" sz="2000" dirty="0" err="1" smtClean="0"/>
              <a:t>Kooij</a:t>
            </a:r>
            <a:r>
              <a:rPr lang="nl-NL" sz="2000" dirty="0" smtClean="0"/>
              <a:t> is het hier echter niet mee eens. </a:t>
            </a:r>
          </a:p>
          <a:p>
            <a:pPr>
              <a:spcBef>
                <a:spcPts val="1200"/>
              </a:spcBef>
            </a:pPr>
            <a:r>
              <a:rPr lang="nl-NL" sz="2000" dirty="0" smtClean="0"/>
              <a:t>Een zin kan ook beginnen met </a:t>
            </a:r>
            <a:r>
              <a:rPr lang="nl-NL" sz="2000" i="1" dirty="0" smtClean="0"/>
              <a:t>echter</a:t>
            </a:r>
            <a:r>
              <a:rPr lang="nl-NL" sz="2000" dirty="0" smtClean="0"/>
              <a:t> om een tegenstelling aan te geven. Na </a:t>
            </a:r>
            <a:r>
              <a:rPr lang="nl-NL" sz="2000" i="1" dirty="0" smtClean="0"/>
              <a:t>echter </a:t>
            </a:r>
            <a:r>
              <a:rPr lang="nl-NL" sz="2000" dirty="0" smtClean="0"/>
              <a:t>volgt een komma en er treedt geen inversie op.</a:t>
            </a:r>
            <a:br>
              <a:rPr lang="nl-NL" sz="2000" dirty="0" smtClean="0"/>
            </a:br>
            <a:r>
              <a:rPr lang="nl-NL" sz="2000" dirty="0" smtClean="0"/>
              <a:t>- Echter, de heer </a:t>
            </a:r>
            <a:r>
              <a:rPr lang="nl-NL" sz="2000" dirty="0" err="1" smtClean="0"/>
              <a:t>Kooij</a:t>
            </a:r>
            <a:r>
              <a:rPr lang="nl-NL" sz="2000" dirty="0" smtClean="0"/>
              <a:t> is het hier niet mee eens. </a:t>
            </a:r>
          </a:p>
          <a:p>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19</a:t>
            </a:fld>
            <a:endParaRPr lang="en-US"/>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9512" y="457200"/>
            <a:ext cx="8784976" cy="857250"/>
          </a:xfrm>
        </p:spPr>
        <p:txBody>
          <a:bodyPr/>
          <a:lstStyle/>
          <a:p>
            <a:pPr algn="ctr"/>
            <a:r>
              <a:rPr lang="nl-NL" dirty="0"/>
              <a:t>Opgegeven huiswerk voor deze week</a:t>
            </a:r>
          </a:p>
        </p:txBody>
      </p:sp>
      <p:sp>
        <p:nvSpPr>
          <p:cNvPr id="3" name="Tijdelijke aanduiding voor inhoud 2"/>
          <p:cNvSpPr>
            <a:spLocks noGrp="1"/>
          </p:cNvSpPr>
          <p:nvPr>
            <p:ph idx="1"/>
          </p:nvPr>
        </p:nvSpPr>
        <p:spPr>
          <a:xfrm>
            <a:off x="682626" y="1402557"/>
            <a:ext cx="8209854" cy="2951392"/>
          </a:xfrm>
        </p:spPr>
        <p:txBody>
          <a:bodyPr/>
          <a:lstStyle/>
          <a:p>
            <a:r>
              <a:rPr lang="nl-NL" sz="2000" dirty="0" smtClean="0"/>
              <a:t>Adviesbrief 3 (casus De Vries/</a:t>
            </a:r>
            <a:r>
              <a:rPr lang="nl-NL" sz="2000" dirty="0" err="1" smtClean="0"/>
              <a:t>Kooij</a:t>
            </a:r>
            <a:r>
              <a:rPr lang="nl-NL" sz="2000" dirty="0" smtClean="0"/>
              <a:t>) schrijven en (papieren versie!) meenemen. </a:t>
            </a:r>
            <a:br>
              <a:rPr lang="nl-NL" sz="2000" dirty="0" smtClean="0"/>
            </a:br>
            <a:r>
              <a:rPr lang="nl-NL" sz="2000" dirty="0" smtClean="0"/>
              <a:t>Zie voor casus </a:t>
            </a:r>
            <a:r>
              <a:rPr lang="nl-NL" sz="2000" i="1" dirty="0" smtClean="0"/>
              <a:t>Competentieboek P2</a:t>
            </a:r>
            <a:r>
              <a:rPr lang="nl-NL" sz="2000" dirty="0" smtClean="0"/>
              <a:t>,§3.7.7, week 5, werkcollege 5b: casus oplossen. </a:t>
            </a:r>
          </a:p>
          <a:p>
            <a:pPr>
              <a:spcBef>
                <a:spcPts val="1200"/>
              </a:spcBef>
              <a:tabLst>
                <a:tab pos="1076325" algn="l"/>
              </a:tabLst>
            </a:pPr>
            <a:r>
              <a:rPr lang="nl-NL" sz="2000" dirty="0" smtClean="0"/>
              <a:t>Conclusie van antwoord (casus Thomas/Sportief ’80) (papieren versie!) meenemen </a:t>
            </a:r>
          </a:p>
          <a:p>
            <a:pPr marL="895350" indent="-895350">
              <a:spcBef>
                <a:spcPts val="1800"/>
              </a:spcBef>
              <a:buNone/>
            </a:pPr>
            <a:r>
              <a:rPr lang="nl-NL" sz="2000" b="1" dirty="0" smtClean="0"/>
              <a:t>Let op</a:t>
            </a:r>
            <a:r>
              <a:rPr lang="nl-NL" sz="2000" dirty="0" smtClean="0"/>
              <a:t>: de geprinte versies van adviesbrief 3 en de conclusie van antwoord vormen het toegangskaartje voor de les van week 6!</a:t>
            </a: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a:t>
            </a:fld>
            <a:endParaRPr lang="en-US"/>
          </a:p>
        </p:txBody>
      </p:sp>
    </p:spTree>
    <p:extLst>
      <p:ext uri="{BB962C8B-B14F-4D97-AF65-F5344CB8AC3E}">
        <p14:creationId xmlns:p14="http://schemas.microsoft.com/office/powerpoint/2010/main" val="189966836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Voorbeeld alinea 3</a:t>
            </a:r>
            <a:endParaRPr lang="nl-NL" dirty="0">
              <a:solidFill>
                <a:srgbClr val="FF0000"/>
              </a:solidFill>
            </a:endParaRPr>
          </a:p>
        </p:txBody>
      </p:sp>
      <p:sp>
        <p:nvSpPr>
          <p:cNvPr id="3" name="Tijdelijke aanduiding voor inhoud 2"/>
          <p:cNvSpPr>
            <a:spLocks noGrp="1"/>
          </p:cNvSpPr>
          <p:nvPr>
            <p:ph idx="1"/>
          </p:nvPr>
        </p:nvSpPr>
        <p:spPr>
          <a:xfrm>
            <a:off x="682626" y="1275606"/>
            <a:ext cx="7775575" cy="3078343"/>
          </a:xfrm>
        </p:spPr>
        <p:txBody>
          <a:bodyPr/>
          <a:lstStyle/>
          <a:p>
            <a:pPr marL="0" indent="0">
              <a:buNone/>
            </a:pPr>
            <a:r>
              <a:rPr lang="nl-NL" sz="2000" dirty="0" smtClean="0"/>
              <a:t>Juridische aspecten</a:t>
            </a:r>
            <a:br>
              <a:rPr lang="nl-NL" sz="2000" dirty="0" smtClean="0"/>
            </a:br>
            <a:r>
              <a:rPr lang="nl-NL" sz="2000" dirty="0" smtClean="0"/>
              <a:t>Meneer </a:t>
            </a:r>
            <a:r>
              <a:rPr lang="nl-NL" sz="2000" dirty="0" err="1" smtClean="0"/>
              <a:t>Kooij</a:t>
            </a:r>
            <a:r>
              <a:rPr lang="nl-NL" sz="2000" dirty="0" smtClean="0"/>
              <a:t> heeft juridisch gezien gehandeld in strijd met de maatschappelijke zorgvuldigheid. Hij had u de klap nooit mogen geven. Het gedrag van de heer </a:t>
            </a:r>
            <a:r>
              <a:rPr lang="nl-NL" sz="2000" dirty="0" err="1" smtClean="0"/>
              <a:t>Kooij</a:t>
            </a:r>
            <a:r>
              <a:rPr lang="nl-NL" sz="2000" dirty="0" smtClean="0"/>
              <a:t> is in juridische termen onrechtmatig. Daarnaast is de daad toerekenbaar aan de heer </a:t>
            </a:r>
            <a:r>
              <a:rPr lang="nl-NL" sz="2000" dirty="0" err="1" smtClean="0"/>
              <a:t>Kooij</a:t>
            </a:r>
            <a:r>
              <a:rPr lang="nl-NL" sz="2000" dirty="0" smtClean="0"/>
              <a:t>. Tenslotte is er weldegelijk een causaal verband tussen de klap en de val op de grond. Bovenstaande betekent dat u inderdaad recht hebt op schadevergoeding van de heer </a:t>
            </a:r>
            <a:r>
              <a:rPr lang="nl-NL" sz="2000" dirty="0" err="1" smtClean="0"/>
              <a:t>Kooij</a:t>
            </a:r>
            <a:r>
              <a:rPr lang="nl-NL" sz="2000" dirty="0" smtClean="0"/>
              <a:t>. De hoogte van de immateriële schade is overigens wel aan de hoge kant.  </a:t>
            </a:r>
          </a:p>
          <a:p>
            <a:pPr marL="0" indent="0">
              <a:buNone/>
            </a:pPr>
            <a:r>
              <a:rPr lang="nl-NL" sz="2000" dirty="0" smtClean="0"/>
              <a:t> </a:t>
            </a:r>
          </a:p>
          <a:p>
            <a:pPr marL="0" indent="0">
              <a:buNone/>
            </a:pPr>
            <a:r>
              <a:rPr lang="nl-NL" sz="2000" dirty="0" smtClean="0"/>
              <a:t> </a:t>
            </a:r>
          </a:p>
          <a:p>
            <a:pPr marL="0" indent="0">
              <a:buNone/>
            </a:pPr>
            <a:r>
              <a:rPr lang="nl-NL" sz="2000" dirty="0" smtClean="0"/>
              <a:t> </a:t>
            </a:r>
          </a:p>
          <a:p>
            <a:pPr>
              <a:buNone/>
            </a:pP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dirty="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20</a:t>
            </a:fld>
            <a:endParaRPr lang="en-US"/>
          </a:p>
        </p:txBody>
      </p:sp>
    </p:spTree>
  </p:cSld>
  <p:clrMapOvr>
    <a:masterClrMapping/>
  </p:clrMapOvr>
  <p:transition xmlns:p14="http://schemas.microsoft.com/office/powerpoint/2010/mai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92D050"/>
                </a:solidFill>
              </a:rPr>
              <a:t>Voorbeeld alinea 3</a:t>
            </a:r>
            <a:endParaRPr lang="nl-NL" dirty="0">
              <a:solidFill>
                <a:srgbClr val="92D050"/>
              </a:solidFill>
            </a:endParaRPr>
          </a:p>
        </p:txBody>
      </p:sp>
      <p:sp>
        <p:nvSpPr>
          <p:cNvPr id="3" name="Tijdelijke aanduiding voor inhoud 2"/>
          <p:cNvSpPr>
            <a:spLocks noGrp="1"/>
          </p:cNvSpPr>
          <p:nvPr>
            <p:ph idx="1"/>
          </p:nvPr>
        </p:nvSpPr>
        <p:spPr>
          <a:xfrm>
            <a:off x="323528" y="1275606"/>
            <a:ext cx="8568952" cy="3078343"/>
          </a:xfrm>
        </p:spPr>
        <p:txBody>
          <a:bodyPr/>
          <a:lstStyle/>
          <a:p>
            <a:pPr marL="0" indent="0">
              <a:buNone/>
            </a:pPr>
            <a:r>
              <a:rPr lang="nl-NL" sz="2000" dirty="0" smtClean="0"/>
              <a:t>Juridische aspecten</a:t>
            </a:r>
            <a:br>
              <a:rPr lang="nl-NL" sz="2000" dirty="0" smtClean="0"/>
            </a:br>
            <a:r>
              <a:rPr lang="nl-NL" sz="2000" dirty="0" smtClean="0"/>
              <a:t>Het gedrag van de heer </a:t>
            </a:r>
            <a:r>
              <a:rPr lang="nl-NL" sz="2000" dirty="0" err="1" smtClean="0"/>
              <a:t>Kooij</a:t>
            </a:r>
            <a:r>
              <a:rPr lang="nl-NL" sz="2000" dirty="0" smtClean="0"/>
              <a:t> is in juridische termen onrechtmatig: de klap is in strijd met (ongeschreven) maatschappelijke regels. Daarnaast is de klap toerekenbaar aan de heer </a:t>
            </a:r>
            <a:r>
              <a:rPr lang="nl-NL" sz="2000" dirty="0" err="1" smtClean="0"/>
              <a:t>Kooij</a:t>
            </a:r>
            <a:r>
              <a:rPr lang="nl-NL" sz="2000" dirty="0" smtClean="0"/>
              <a:t>, omdat hij er zelf schuldig aan is. Ten slotte is er, in tegenstelling tot wat de heer </a:t>
            </a:r>
            <a:r>
              <a:rPr lang="nl-NL" sz="2000" dirty="0" err="1" smtClean="0"/>
              <a:t>Kooij</a:t>
            </a:r>
            <a:r>
              <a:rPr lang="nl-NL" sz="2000" dirty="0" smtClean="0"/>
              <a:t> beweert, wel degelijk een causaal verband tussen de klap en de val op de grond en de schade die u daarbij hebt opgelopen. Volgens de wet moet degene die zo’n onrechtmatige daad pleegt, de schade vergoeden. Dit betekent dat u inderdaad recht hebt op schadevergoeding van de heer </a:t>
            </a:r>
            <a:r>
              <a:rPr lang="nl-NL" sz="2000" dirty="0" err="1" smtClean="0"/>
              <a:t>Kooij</a:t>
            </a:r>
            <a:r>
              <a:rPr lang="nl-NL" sz="2000" dirty="0" smtClean="0"/>
              <a:t>. Het bedrag dat u eist voor de immateriële schade is overigens wel aan de hoge kant.</a:t>
            </a:r>
          </a:p>
          <a:p>
            <a:pPr marL="0" indent="0">
              <a:buNone/>
            </a:pPr>
            <a:endParaRPr lang="nl-NL" sz="2000" dirty="0" smtClean="0"/>
          </a:p>
          <a:p>
            <a:pPr marL="0" indent="0">
              <a:buNone/>
            </a:pPr>
            <a:r>
              <a:rPr lang="nl-NL" sz="2000" dirty="0" smtClean="0"/>
              <a:t> </a:t>
            </a:r>
          </a:p>
          <a:p>
            <a:pPr marL="0" indent="0">
              <a:buNone/>
            </a:pPr>
            <a:r>
              <a:rPr lang="nl-NL" sz="2000" dirty="0" smtClean="0"/>
              <a:t> </a:t>
            </a:r>
          </a:p>
          <a:p>
            <a:pPr>
              <a:buNone/>
            </a:pP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dirty="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21</a:t>
            </a:fld>
            <a:endParaRPr lang="en-US"/>
          </a:p>
        </p:txBody>
      </p:sp>
    </p:spTree>
  </p:cSld>
  <p:clrMapOvr>
    <a:masterClrMapping/>
  </p:clrMapOvr>
  <p:transition xmlns:p14="http://schemas.microsoft.com/office/powerpoint/2010/mai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Voorbeeld alinea 4</a:t>
            </a:r>
            <a:endParaRPr lang="nl-NL" dirty="0">
              <a:solidFill>
                <a:srgbClr val="FF0000"/>
              </a:solidFill>
            </a:endParaRPr>
          </a:p>
        </p:txBody>
      </p:sp>
      <p:sp>
        <p:nvSpPr>
          <p:cNvPr id="3" name="Tijdelijke aanduiding voor inhoud 2"/>
          <p:cNvSpPr>
            <a:spLocks noGrp="1"/>
          </p:cNvSpPr>
          <p:nvPr>
            <p:ph idx="1"/>
          </p:nvPr>
        </p:nvSpPr>
        <p:spPr/>
        <p:txBody>
          <a:bodyPr/>
          <a:lstStyle/>
          <a:p>
            <a:pPr marL="0" indent="0">
              <a:buNone/>
            </a:pPr>
            <a:r>
              <a:rPr lang="nl-NL" sz="2000" dirty="0" smtClean="0"/>
              <a:t>Advies</a:t>
            </a:r>
          </a:p>
          <a:p>
            <a:pPr marL="0" indent="0">
              <a:buNone/>
            </a:pPr>
            <a:r>
              <a:rPr lang="nl-NL" sz="2000" dirty="0" smtClean="0"/>
              <a:t>Ik adviseer u de schade op de heer </a:t>
            </a:r>
            <a:r>
              <a:rPr lang="nl-NL" sz="2000" dirty="0" err="1" smtClean="0"/>
              <a:t>Kooij</a:t>
            </a:r>
            <a:r>
              <a:rPr lang="nl-NL" sz="2000" dirty="0" smtClean="0"/>
              <a:t> te verhalen. </a:t>
            </a:r>
            <a:br>
              <a:rPr lang="nl-NL" sz="2000" dirty="0" smtClean="0"/>
            </a:br>
            <a:r>
              <a:rPr lang="nl-NL" sz="2000" dirty="0" smtClean="0"/>
              <a:t>Ik raad u aan dit schriftelijk te doen. </a:t>
            </a:r>
            <a:br>
              <a:rPr lang="nl-NL" sz="2000" dirty="0" smtClean="0"/>
            </a:br>
            <a:r>
              <a:rPr lang="nl-NL" sz="2000" dirty="0" smtClean="0"/>
              <a:t>Mocht de heer </a:t>
            </a:r>
            <a:r>
              <a:rPr lang="nl-NL" sz="2000" dirty="0" err="1" smtClean="0"/>
              <a:t>Kooij</a:t>
            </a:r>
            <a:r>
              <a:rPr lang="nl-NL" sz="2000" dirty="0" smtClean="0"/>
              <a:t> geen gehoor geven aan uw verzoek, dan is het mogelijk een juridische procedure te starten. </a:t>
            </a:r>
            <a:br>
              <a:rPr lang="nl-NL" sz="2000" dirty="0" smtClean="0"/>
            </a:br>
            <a:r>
              <a:rPr lang="nl-NL" sz="2000" dirty="0" smtClean="0"/>
              <a:t>Vanzelfsprekend kan ik u begeleiden bij deze procedure. </a:t>
            </a:r>
            <a:endParaRPr lang="nl-NL"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22</a:t>
            </a:fld>
            <a:endParaRPr lang="en-US"/>
          </a:p>
        </p:txBody>
      </p:sp>
    </p:spTree>
  </p:cSld>
  <p:clrMapOvr>
    <a:masterClrMapping/>
  </p:clrMapOvr>
  <p:transition xmlns:p14="http://schemas.microsoft.com/office/powerpoint/2010/mai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92D050"/>
                </a:solidFill>
              </a:rPr>
              <a:t>Voorbeeld alinea 4</a:t>
            </a:r>
            <a:endParaRPr lang="nl-NL" dirty="0">
              <a:solidFill>
                <a:srgbClr val="92D050"/>
              </a:solidFill>
            </a:endParaRPr>
          </a:p>
        </p:txBody>
      </p:sp>
      <p:sp>
        <p:nvSpPr>
          <p:cNvPr id="3" name="Tijdelijke aanduiding voor inhoud 2"/>
          <p:cNvSpPr>
            <a:spLocks noGrp="1"/>
          </p:cNvSpPr>
          <p:nvPr>
            <p:ph idx="1"/>
          </p:nvPr>
        </p:nvSpPr>
        <p:spPr>
          <a:xfrm>
            <a:off x="395536" y="1275606"/>
            <a:ext cx="8280920" cy="3078343"/>
          </a:xfrm>
        </p:spPr>
        <p:txBody>
          <a:bodyPr/>
          <a:lstStyle/>
          <a:p>
            <a:pPr marL="0" indent="0">
              <a:spcBef>
                <a:spcPts val="0"/>
              </a:spcBef>
              <a:buNone/>
            </a:pPr>
            <a:r>
              <a:rPr lang="nl-NL" sz="2000" dirty="0" smtClean="0"/>
              <a:t>Advies</a:t>
            </a:r>
          </a:p>
          <a:p>
            <a:pPr marL="0" indent="0">
              <a:spcBef>
                <a:spcPts val="0"/>
              </a:spcBef>
              <a:buNone/>
            </a:pPr>
            <a:r>
              <a:rPr lang="nl-NL" sz="2000" dirty="0" smtClean="0"/>
              <a:t>Ik adviseer u de schade op de heer </a:t>
            </a:r>
            <a:r>
              <a:rPr lang="nl-NL" sz="2000" dirty="0" err="1" smtClean="0"/>
              <a:t>Kooij</a:t>
            </a:r>
            <a:r>
              <a:rPr lang="nl-NL" sz="2000" dirty="0" smtClean="0"/>
              <a:t> te verhalen. U zult hem een brief moeten sturen, waarin u stelt dat hij de schade moet betalen. U geeft daarbij aan dat het gedrag van de heer </a:t>
            </a:r>
            <a:r>
              <a:rPr lang="nl-NL" sz="2000" dirty="0" err="1" smtClean="0"/>
              <a:t>Kooij</a:t>
            </a:r>
            <a:r>
              <a:rPr lang="nl-NL" sz="2000" dirty="0" smtClean="0"/>
              <a:t> onrechtmatig was en dat de daad aan hem toerekenbaar is. Als laatste geeft u aan wanneer en op welke wijze u het geld wilt ontvangen. Mijn advies is bovendien om het bedrag voor de immateriële schade te verlagen. Mocht de heer </a:t>
            </a:r>
            <a:r>
              <a:rPr lang="nl-NL" sz="2000" dirty="0" err="1" smtClean="0"/>
              <a:t>Kooij</a:t>
            </a:r>
            <a:r>
              <a:rPr lang="nl-NL" sz="2000" dirty="0" smtClean="0"/>
              <a:t> geen gehoor geven aan uw verzoek, dan is het mogelijk een juridische procedure te starten. Vanzelfsprekend kan ik u begeleiden bij deze procedure. </a:t>
            </a: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23</a:t>
            </a:fld>
            <a:endParaRPr lang="en-US"/>
          </a:p>
        </p:txBody>
      </p:sp>
    </p:spTree>
  </p:cSld>
  <p:clrMapOvr>
    <a:masterClrMapping/>
  </p:clrMapOvr>
  <p:transition xmlns:p14="http://schemas.microsoft.com/office/powerpoint/2010/mai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Voorbeeld alinea 5</a:t>
            </a:r>
            <a:endParaRPr lang="nl-NL" dirty="0">
              <a:solidFill>
                <a:srgbClr val="FF0000"/>
              </a:solidFill>
            </a:endParaRPr>
          </a:p>
        </p:txBody>
      </p:sp>
      <p:sp>
        <p:nvSpPr>
          <p:cNvPr id="3" name="Tijdelijke aanduiding voor inhoud 2"/>
          <p:cNvSpPr>
            <a:spLocks noGrp="1"/>
          </p:cNvSpPr>
          <p:nvPr>
            <p:ph idx="1"/>
          </p:nvPr>
        </p:nvSpPr>
        <p:spPr/>
        <p:txBody>
          <a:bodyPr/>
          <a:lstStyle/>
          <a:p>
            <a:pPr marL="0" indent="0">
              <a:buNone/>
            </a:pPr>
            <a:endParaRPr lang="nl-NL" sz="2000" dirty="0" smtClean="0"/>
          </a:p>
          <a:p>
            <a:pPr marL="0" indent="0">
              <a:buNone/>
            </a:pPr>
            <a:r>
              <a:rPr lang="nl-NL" sz="2000" dirty="0" smtClean="0"/>
              <a:t>Ik hoop dat ik u tot dienst ben geweest. Mocht u nog vragen hebben, dan kunt u mij tijdens kantooruren bellen op 073-852 13 31. </a:t>
            </a:r>
          </a:p>
          <a:p>
            <a:pPr marL="0" indent="0">
              <a:buNone/>
            </a:pPr>
            <a:r>
              <a:rPr lang="nl-NL" sz="2000" dirty="0" smtClean="0"/>
              <a:t> </a:t>
            </a:r>
          </a:p>
          <a:p>
            <a:endParaRPr lang="nl-NL"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24</a:t>
            </a:fld>
            <a:endParaRPr lang="en-US"/>
          </a:p>
        </p:txBody>
      </p:sp>
    </p:spTree>
  </p:cSld>
  <p:clrMapOvr>
    <a:masterClrMapping/>
  </p:clrMapOvr>
  <p:transition xmlns:p14="http://schemas.microsoft.com/office/powerpoint/2010/mai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92D050"/>
                </a:solidFill>
              </a:rPr>
              <a:t>Voorbeeld alinea 5</a:t>
            </a:r>
            <a:endParaRPr lang="nl-NL" dirty="0">
              <a:solidFill>
                <a:srgbClr val="92D050"/>
              </a:solidFill>
            </a:endParaRPr>
          </a:p>
        </p:txBody>
      </p:sp>
      <p:sp>
        <p:nvSpPr>
          <p:cNvPr id="3" name="Tijdelijke aanduiding voor inhoud 2"/>
          <p:cNvSpPr>
            <a:spLocks noGrp="1"/>
          </p:cNvSpPr>
          <p:nvPr>
            <p:ph idx="1"/>
          </p:nvPr>
        </p:nvSpPr>
        <p:spPr/>
        <p:txBody>
          <a:bodyPr/>
          <a:lstStyle/>
          <a:p>
            <a:pPr marL="0" indent="0">
              <a:buNone/>
            </a:pPr>
            <a:endParaRPr lang="nl-NL" sz="2000" dirty="0" smtClean="0"/>
          </a:p>
          <a:p>
            <a:pPr marL="0" indent="0">
              <a:buNone/>
            </a:pPr>
            <a:r>
              <a:rPr lang="nl-NL" sz="2000" dirty="0" smtClean="0"/>
              <a:t>Ik hoop dat ik u tot dienst ben geweest. Mocht u nog vragen hebben, dan kunt u mij tijdens kantooruren telefonisch bereiken op nummer 073-852 13 31.</a:t>
            </a:r>
          </a:p>
          <a:p>
            <a:endParaRPr lang="nl-NL"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25</a:t>
            </a:fld>
            <a:endParaRPr lang="en-US"/>
          </a:p>
        </p:txBody>
      </p:sp>
    </p:spTree>
  </p:cSld>
  <p:clrMapOvr>
    <a:masterClrMapping/>
  </p:clrMapOvr>
  <p:transition xmlns:p14="http://schemas.microsoft.com/office/powerpoint/2010/mai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0000"/>
                </a:solidFill>
              </a:rPr>
              <a:t>Voorbeeld ondertekening</a:t>
            </a:r>
            <a:endParaRPr lang="nl-NL" dirty="0">
              <a:solidFill>
                <a:srgbClr val="FF0000"/>
              </a:solidFill>
            </a:endParaRPr>
          </a:p>
        </p:txBody>
      </p:sp>
      <p:sp>
        <p:nvSpPr>
          <p:cNvPr id="3" name="Tijdelijke aanduiding voor inhoud 2"/>
          <p:cNvSpPr>
            <a:spLocks noGrp="1"/>
          </p:cNvSpPr>
          <p:nvPr>
            <p:ph idx="1"/>
          </p:nvPr>
        </p:nvSpPr>
        <p:spPr/>
        <p:txBody>
          <a:bodyPr/>
          <a:lstStyle/>
          <a:p>
            <a:pPr>
              <a:buNone/>
            </a:pPr>
            <a:r>
              <a:rPr lang="nl-NL" sz="2000" dirty="0" smtClean="0"/>
              <a:t>Vriendelijke groeten</a:t>
            </a:r>
          </a:p>
          <a:p>
            <a:pPr>
              <a:buNone/>
            </a:pPr>
            <a:r>
              <a:rPr lang="nl-NL" sz="2000" dirty="0" err="1" smtClean="0"/>
              <a:t>Rechtsbijstandskantoor</a:t>
            </a:r>
            <a:r>
              <a:rPr lang="nl-NL" sz="2000" dirty="0" smtClean="0"/>
              <a:t> De Beste Bijstand</a:t>
            </a:r>
          </a:p>
          <a:p>
            <a:pPr>
              <a:buNone/>
            </a:pPr>
            <a:r>
              <a:rPr lang="nl-NL" sz="2000" dirty="0" smtClean="0"/>
              <a:t> </a:t>
            </a:r>
          </a:p>
          <a:p>
            <a:pPr>
              <a:buNone/>
            </a:pPr>
            <a:r>
              <a:rPr lang="nl-NL" sz="2000" dirty="0" smtClean="0"/>
              <a:t> </a:t>
            </a:r>
          </a:p>
          <a:p>
            <a:pPr>
              <a:buNone/>
            </a:pPr>
            <a:r>
              <a:rPr lang="nl-NL" sz="2000" dirty="0" smtClean="0"/>
              <a:t>(handtekening)</a:t>
            </a:r>
          </a:p>
          <a:p>
            <a:pPr>
              <a:buNone/>
            </a:pPr>
            <a:r>
              <a:rPr lang="nl-NL" sz="2000" dirty="0" smtClean="0"/>
              <a:t> </a:t>
            </a:r>
          </a:p>
          <a:p>
            <a:pPr>
              <a:buNone/>
            </a:pPr>
            <a:r>
              <a:rPr lang="nl-NL" sz="2000" dirty="0" err="1" smtClean="0"/>
              <a:t>Amy</a:t>
            </a:r>
            <a:r>
              <a:rPr lang="nl-NL" sz="2000" dirty="0" smtClean="0"/>
              <a:t> </a:t>
            </a:r>
            <a:r>
              <a:rPr lang="nl-NL" sz="2000" dirty="0" err="1" smtClean="0"/>
              <a:t>Jovanovic</a:t>
            </a:r>
            <a:endParaRPr lang="nl-NL" sz="2000" dirty="0" smtClean="0"/>
          </a:p>
          <a:p>
            <a:pPr>
              <a:buNone/>
            </a:pPr>
            <a:r>
              <a:rPr lang="nl-NL" sz="2000" dirty="0" smtClean="0"/>
              <a:t>Juridisch Adviseur </a:t>
            </a:r>
          </a:p>
          <a:p>
            <a:pPr marL="0" indent="0">
              <a:buNone/>
            </a:pP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26</a:t>
            </a:fld>
            <a:endParaRPr lang="en-US"/>
          </a:p>
        </p:txBody>
      </p:sp>
    </p:spTree>
  </p:cSld>
  <p:clrMapOvr>
    <a:masterClrMapping/>
  </p:clrMapOvr>
  <p:transition xmlns:p14="http://schemas.microsoft.com/office/powerpoint/2010/mai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92D050"/>
                </a:solidFill>
              </a:rPr>
              <a:t>Voorbeeld ondertekening</a:t>
            </a:r>
            <a:endParaRPr lang="nl-NL" dirty="0">
              <a:solidFill>
                <a:srgbClr val="92D050"/>
              </a:solidFill>
            </a:endParaRPr>
          </a:p>
        </p:txBody>
      </p:sp>
      <p:sp>
        <p:nvSpPr>
          <p:cNvPr id="3" name="Tijdelijke aanduiding voor inhoud 2"/>
          <p:cNvSpPr>
            <a:spLocks noGrp="1"/>
          </p:cNvSpPr>
          <p:nvPr>
            <p:ph idx="1"/>
          </p:nvPr>
        </p:nvSpPr>
        <p:spPr/>
        <p:txBody>
          <a:bodyPr/>
          <a:lstStyle/>
          <a:p>
            <a:pPr>
              <a:buNone/>
            </a:pPr>
            <a:r>
              <a:rPr lang="nl-NL" sz="2000" dirty="0" smtClean="0"/>
              <a:t>Vriendelijke groeten,</a:t>
            </a:r>
          </a:p>
          <a:p>
            <a:pPr>
              <a:buNone/>
            </a:pPr>
            <a:r>
              <a:rPr lang="nl-NL" sz="2000" dirty="0" err="1" smtClean="0"/>
              <a:t>Rechtsbijstandskantoor</a:t>
            </a:r>
            <a:r>
              <a:rPr lang="nl-NL" sz="2000" dirty="0" smtClean="0"/>
              <a:t> De Beste Bijstand</a:t>
            </a:r>
          </a:p>
          <a:p>
            <a:pPr>
              <a:buNone/>
            </a:pPr>
            <a:r>
              <a:rPr lang="nl-NL" sz="2000" dirty="0" smtClean="0"/>
              <a:t> </a:t>
            </a:r>
          </a:p>
          <a:p>
            <a:pPr>
              <a:buNone/>
            </a:pPr>
            <a:r>
              <a:rPr lang="nl-NL" sz="2000" dirty="0" smtClean="0"/>
              <a:t> </a:t>
            </a:r>
          </a:p>
          <a:p>
            <a:pPr>
              <a:buNone/>
            </a:pPr>
            <a:r>
              <a:rPr lang="nl-NL" sz="2000" dirty="0" smtClean="0"/>
              <a:t>(handtekening)</a:t>
            </a:r>
          </a:p>
          <a:p>
            <a:pPr>
              <a:buNone/>
            </a:pPr>
            <a:r>
              <a:rPr lang="nl-NL" sz="2000" dirty="0" smtClean="0"/>
              <a:t> </a:t>
            </a:r>
          </a:p>
          <a:p>
            <a:pPr>
              <a:buNone/>
            </a:pPr>
            <a:r>
              <a:rPr lang="nl-NL" sz="2000" dirty="0" err="1" smtClean="0"/>
              <a:t>Amy</a:t>
            </a:r>
            <a:r>
              <a:rPr lang="nl-NL" sz="2000" dirty="0" smtClean="0"/>
              <a:t> </a:t>
            </a:r>
            <a:r>
              <a:rPr lang="nl-NL" sz="2000" dirty="0" err="1" smtClean="0"/>
              <a:t>Jovanovic</a:t>
            </a:r>
            <a:endParaRPr lang="nl-NL" sz="2000" dirty="0" smtClean="0"/>
          </a:p>
          <a:p>
            <a:pPr>
              <a:buNone/>
            </a:pPr>
            <a:r>
              <a:rPr lang="nl-NL" sz="2000" dirty="0" smtClean="0"/>
              <a:t>Juridisch adviseur </a:t>
            </a:r>
          </a:p>
          <a:p>
            <a:pPr marL="0" indent="0">
              <a:buNone/>
            </a:pP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27</a:t>
            </a:fld>
            <a:endParaRPr lang="en-US"/>
          </a:p>
        </p:txBody>
      </p:sp>
    </p:spTree>
  </p:cSld>
  <p:clrMapOvr>
    <a:masterClrMapping/>
  </p:clrMapOvr>
  <p:transition xmlns:p14="http://schemas.microsoft.com/office/powerpoint/2010/mai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r>
              <a:rPr lang="nl-NL" altLang="nl-NL" smtClean="0"/>
              <a:t>Feedbackopdracht</a:t>
            </a:r>
          </a:p>
        </p:txBody>
      </p:sp>
      <p:sp>
        <p:nvSpPr>
          <p:cNvPr id="5123" name="Tijdelijke aanduiding voor inhoud 2"/>
          <p:cNvSpPr>
            <a:spLocks noGrp="1"/>
          </p:cNvSpPr>
          <p:nvPr>
            <p:ph idx="1"/>
          </p:nvPr>
        </p:nvSpPr>
        <p:spPr/>
        <p:txBody>
          <a:bodyPr/>
          <a:lstStyle/>
          <a:p>
            <a:pPr>
              <a:defRPr/>
            </a:pPr>
            <a:r>
              <a:rPr lang="nl-NL" dirty="0" smtClean="0"/>
              <a:t>In tweetallen</a:t>
            </a:r>
          </a:p>
          <a:p>
            <a:pPr>
              <a:defRPr/>
            </a:pPr>
            <a:r>
              <a:rPr lang="nl-NL" dirty="0" smtClean="0"/>
              <a:t>Bekijk adviesbrief 3 van de ander kritisch</a:t>
            </a:r>
          </a:p>
          <a:p>
            <a:pPr>
              <a:defRPr/>
            </a:pPr>
            <a:r>
              <a:rPr lang="nl-NL" dirty="0" smtClean="0"/>
              <a:t>Markeer de ‘antwoorden’ op de kritische beoordelingsvragen concreet in de tekst</a:t>
            </a:r>
          </a:p>
          <a:p>
            <a:pPr>
              <a:buFontTx/>
              <a:buNone/>
              <a:defRPr/>
            </a:pPr>
            <a:r>
              <a:rPr lang="nl-NL" dirty="0" smtClean="0"/>
              <a:t> </a:t>
            </a:r>
          </a:p>
          <a:p>
            <a:pPr>
              <a:defRPr/>
            </a:pPr>
            <a:endParaRPr lang="nl-NL" dirty="0" smtClean="0"/>
          </a:p>
        </p:txBody>
      </p:sp>
    </p:spTree>
    <p:extLst>
      <p:ext uri="{BB962C8B-B14F-4D97-AF65-F5344CB8AC3E}">
        <p14:creationId xmlns:p14="http://schemas.microsoft.com/office/powerpoint/2010/main" val="280993890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8784976" cy="504056"/>
          </a:xfrm>
        </p:spPr>
        <p:txBody>
          <a:bodyPr/>
          <a:lstStyle/>
          <a:p>
            <a:pPr algn="ctr"/>
            <a:r>
              <a:rPr lang="en-US" sz="3200" dirty="0" err="1" smtClean="0"/>
              <a:t>Kritische</a:t>
            </a:r>
            <a:r>
              <a:rPr lang="en-US" sz="3200" dirty="0" smtClean="0"/>
              <a:t> </a:t>
            </a:r>
            <a:r>
              <a:rPr lang="en-US" sz="3200" dirty="0" err="1" smtClean="0"/>
              <a:t>beoordelingsvragen</a:t>
            </a:r>
            <a:r>
              <a:rPr lang="en-US" sz="3200" dirty="0" smtClean="0"/>
              <a:t> </a:t>
            </a:r>
            <a:r>
              <a:rPr lang="en-US" sz="3200" dirty="0" err="1" smtClean="0"/>
              <a:t>adviesbrief</a:t>
            </a:r>
            <a:endParaRPr lang="nl-NL" sz="3200" dirty="0"/>
          </a:p>
        </p:txBody>
      </p:sp>
      <p:sp>
        <p:nvSpPr>
          <p:cNvPr id="4" name="Date Placeholder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Slide Number Placeholder 4"/>
          <p:cNvSpPr>
            <a:spLocks noGrp="1"/>
          </p:cNvSpPr>
          <p:nvPr>
            <p:ph type="sldNum" sz="quarter" idx="11"/>
          </p:nvPr>
        </p:nvSpPr>
        <p:spPr/>
        <p:txBody>
          <a:bodyPr/>
          <a:lstStyle/>
          <a:p>
            <a:fld id="{7C3B51AD-FAE1-C242-BC30-E1BF15B76FEE}" type="slidenum">
              <a:rPr lang="en-US" smtClean="0"/>
              <a:pPr/>
              <a:t>29</a:t>
            </a:fld>
            <a:endParaRPr lang="en-US"/>
          </a:p>
        </p:txBody>
      </p:sp>
      <p:sp>
        <p:nvSpPr>
          <p:cNvPr id="7" name="Tijdelijke aanduiding voor inhoud 2"/>
          <p:cNvSpPr>
            <a:spLocks noGrp="1"/>
          </p:cNvSpPr>
          <p:nvPr>
            <p:ph idx="1"/>
          </p:nvPr>
        </p:nvSpPr>
        <p:spPr>
          <a:xfrm>
            <a:off x="682626" y="843558"/>
            <a:ext cx="7775575" cy="3456385"/>
          </a:xfrm>
        </p:spPr>
        <p:txBody>
          <a:bodyPr/>
          <a:lstStyle/>
          <a:p>
            <a:pPr>
              <a:spcBef>
                <a:spcPts val="0"/>
              </a:spcBef>
            </a:pPr>
            <a:r>
              <a:rPr lang="nl-NL" altLang="nl-NL" sz="1600" dirty="0" smtClean="0"/>
              <a:t>Zijn de vaste briefkenmerken in orde?</a:t>
            </a:r>
          </a:p>
          <a:p>
            <a:pPr>
              <a:spcBef>
                <a:spcPts val="0"/>
              </a:spcBef>
            </a:pPr>
            <a:r>
              <a:rPr lang="nl-NL" altLang="nl-NL" sz="1600" dirty="0" smtClean="0"/>
              <a:t>Is de inleiding de aanleiding van het schrijven (datum van het laatste contact, de vraag/het probleem van de cliënt en het doel van de brief)?</a:t>
            </a:r>
          </a:p>
          <a:p>
            <a:pPr>
              <a:spcBef>
                <a:spcPts val="0"/>
              </a:spcBef>
            </a:pPr>
            <a:r>
              <a:rPr lang="nl-NL" altLang="nl-NL" sz="1600" dirty="0" smtClean="0"/>
              <a:t>Worden er alleen, maar wel </a:t>
            </a:r>
            <a:r>
              <a:rPr lang="nl-NL" altLang="nl-NL" sz="1600" dirty="0" err="1" smtClean="0"/>
              <a:t>àlle</a:t>
            </a:r>
            <a:r>
              <a:rPr lang="nl-NL" altLang="nl-NL" sz="1600" dirty="0" smtClean="0"/>
              <a:t>, relevante feiten genoemd?</a:t>
            </a:r>
          </a:p>
          <a:p>
            <a:pPr>
              <a:spcBef>
                <a:spcPts val="0"/>
              </a:spcBef>
            </a:pPr>
            <a:r>
              <a:rPr lang="nl-NL" altLang="nl-NL" sz="1600" dirty="0" smtClean="0"/>
              <a:t>Wordt de juridische positie van de lezer duidelijk gemaakt?</a:t>
            </a:r>
          </a:p>
          <a:p>
            <a:pPr>
              <a:spcBef>
                <a:spcPts val="0"/>
              </a:spcBef>
            </a:pPr>
            <a:r>
              <a:rPr lang="nl-NL" altLang="nl-NL" sz="1600" dirty="0" smtClean="0"/>
              <a:t>(eventueel): Zijn de consequenties van de opties duidelijk uitgewerkt?</a:t>
            </a:r>
          </a:p>
          <a:p>
            <a:pPr>
              <a:spcBef>
                <a:spcPts val="0"/>
              </a:spcBef>
            </a:pPr>
            <a:r>
              <a:rPr lang="nl-NL" altLang="nl-NL" sz="1600" dirty="0" smtClean="0"/>
              <a:t>Wordt er advies in de vorm van een handeling gegeven?</a:t>
            </a:r>
          </a:p>
          <a:p>
            <a:pPr>
              <a:spcBef>
                <a:spcPts val="0"/>
              </a:spcBef>
            </a:pPr>
            <a:r>
              <a:rPr lang="nl-NL" altLang="nl-NL" sz="1600" dirty="0" smtClean="0"/>
              <a:t>Staat er in het slot dat de schrijver hoopt dat hij de cliënt van dienst is geweest en dat deze de mogelijkheid heeft om contact op te nemen?  </a:t>
            </a:r>
          </a:p>
          <a:p>
            <a:pPr>
              <a:spcBef>
                <a:spcPts val="0"/>
              </a:spcBef>
            </a:pPr>
            <a:r>
              <a:rPr lang="nl-NL" altLang="nl-NL" sz="1600" dirty="0" smtClean="0"/>
              <a:t>Zijn de formuleringen:</a:t>
            </a:r>
          </a:p>
          <a:p>
            <a:pPr lvl="1">
              <a:spcBef>
                <a:spcPts val="0"/>
              </a:spcBef>
            </a:pPr>
            <a:r>
              <a:rPr lang="nl-NL" altLang="nl-NL" sz="1600" dirty="0" smtClean="0"/>
              <a:t>correct (codes </a:t>
            </a:r>
            <a:r>
              <a:rPr lang="nl-NL" altLang="nl-NL" sz="1600" i="1" dirty="0" smtClean="0"/>
              <a:t>Schrijfdelicten</a:t>
            </a:r>
            <a:r>
              <a:rPr lang="nl-NL" altLang="nl-NL" sz="1600" dirty="0" smtClean="0"/>
              <a:t>)?</a:t>
            </a:r>
          </a:p>
          <a:p>
            <a:pPr lvl="1">
              <a:spcBef>
                <a:spcPts val="0"/>
              </a:spcBef>
            </a:pPr>
            <a:r>
              <a:rPr lang="nl-NL" altLang="nl-NL" sz="1600" dirty="0" err="1" smtClean="0"/>
              <a:t>zakelijk-neutraal</a:t>
            </a:r>
            <a:r>
              <a:rPr lang="nl-NL" altLang="nl-NL" sz="1600" dirty="0" smtClean="0"/>
              <a:t>?</a:t>
            </a:r>
          </a:p>
          <a:p>
            <a:pPr lvl="1">
              <a:spcBef>
                <a:spcPts val="0"/>
              </a:spcBef>
            </a:pPr>
            <a:r>
              <a:rPr lang="nl-NL" altLang="nl-NL" sz="1600" dirty="0" smtClean="0"/>
              <a:t>helder?</a:t>
            </a:r>
          </a:p>
          <a:p>
            <a:pPr>
              <a:spcBef>
                <a:spcPts val="0"/>
              </a:spcBef>
            </a:pPr>
            <a:r>
              <a:rPr lang="nl-NL" altLang="nl-NL" sz="1600" dirty="0" smtClean="0"/>
              <a:t>Is de spelling correct (codes </a:t>
            </a:r>
            <a:r>
              <a:rPr lang="nl-NL" altLang="nl-NL" sz="1600" i="1" dirty="0" smtClean="0"/>
              <a:t>Schrijfdelicten</a:t>
            </a:r>
            <a:r>
              <a:rPr lang="nl-NL" altLang="nl-NL" sz="1600" dirty="0" smtClean="0"/>
              <a:t>)?</a:t>
            </a:r>
          </a:p>
          <a:p>
            <a:pPr>
              <a:spcBef>
                <a:spcPts val="0"/>
              </a:spcBef>
            </a:pPr>
            <a:endParaRPr lang="nl-NL" altLang="nl-NL" sz="1600" dirty="0" smtClean="0"/>
          </a:p>
        </p:txBody>
      </p:sp>
    </p:spTree>
    <p:extLst>
      <p:ext uri="{BB962C8B-B14F-4D97-AF65-F5344CB8AC3E}">
        <p14:creationId xmlns:p14="http://schemas.microsoft.com/office/powerpoint/2010/main" val="3379027368"/>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7">
                                            <p:txEl>
                                              <p:pRg st="6" end="6"/>
                                            </p:txEl>
                                          </p:spTgt>
                                        </p:tgtEl>
                                        <p:attrNameLst>
                                          <p:attrName>style.visibility</p:attrName>
                                        </p:attrNameLst>
                                      </p:cBhvr>
                                      <p:to>
                                        <p:strVal val="visible"/>
                                      </p:to>
                                    </p:set>
                                    <p:anim calcmode="lin" valueType="num">
                                      <p:cBhvr additive="base">
                                        <p:cTn id="43"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additive="base">
                                        <p:cTn id="49"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7">
                                            <p:txEl>
                                              <p:pRg st="8" end="8"/>
                                            </p:txEl>
                                          </p:spTgt>
                                        </p:tgtEl>
                                        <p:attrNameLst>
                                          <p:attrName>style.visibility</p:attrName>
                                        </p:attrNameLst>
                                      </p:cBhvr>
                                      <p:to>
                                        <p:strVal val="visible"/>
                                      </p:to>
                                    </p:set>
                                    <p:anim calcmode="lin" valueType="num">
                                      <p:cBhvr additive="base">
                                        <p:cTn id="55"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7">
                                            <p:txEl>
                                              <p:pRg st="9" end="9"/>
                                            </p:txEl>
                                          </p:spTgt>
                                        </p:tgtEl>
                                        <p:attrNameLst>
                                          <p:attrName>style.visibility</p:attrName>
                                        </p:attrNameLst>
                                      </p:cBhvr>
                                      <p:to>
                                        <p:strVal val="visible"/>
                                      </p:to>
                                    </p:set>
                                    <p:anim calcmode="lin" valueType="num">
                                      <p:cBhvr additive="base">
                                        <p:cTn id="61"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7">
                                            <p:txEl>
                                              <p:pRg st="10" end="10"/>
                                            </p:txEl>
                                          </p:spTgt>
                                        </p:tgtEl>
                                        <p:attrNameLst>
                                          <p:attrName>style.visibility</p:attrName>
                                        </p:attrNameLst>
                                      </p:cBhvr>
                                      <p:to>
                                        <p:strVal val="visible"/>
                                      </p:to>
                                    </p:set>
                                    <p:anim calcmode="lin" valueType="num">
                                      <p:cBhvr additive="base">
                                        <p:cTn id="67" dur="5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xEl>
                                              <p:pRg st="11" end="11"/>
                                            </p:txEl>
                                          </p:spTgt>
                                        </p:tgtEl>
                                        <p:attrNameLst>
                                          <p:attrName>style.visibility</p:attrName>
                                        </p:attrNameLst>
                                      </p:cBhvr>
                                      <p:to>
                                        <p:strVal val="visible"/>
                                      </p:to>
                                    </p:set>
                                    <p:anim calcmode="lin" valueType="num">
                                      <p:cBhvr additive="base">
                                        <p:cTn id="73" dur="500" fill="hold"/>
                                        <p:tgtEl>
                                          <p:spTgt spid="7">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p:txBody>
          <a:bodyPr/>
          <a:lstStyle/>
          <a:p>
            <a:r>
              <a:rPr lang="en-US" dirty="0" err="1" smtClean="0"/>
              <a:t>Opbouw</a:t>
            </a:r>
            <a:r>
              <a:rPr lang="en-US" dirty="0" smtClean="0"/>
              <a:t> van </a:t>
            </a:r>
            <a:r>
              <a:rPr lang="en-US" dirty="0" err="1" smtClean="0"/>
              <a:t>deze</a:t>
            </a:r>
            <a:r>
              <a:rPr lang="en-US" dirty="0" smtClean="0"/>
              <a:t> les</a:t>
            </a:r>
            <a:endParaRPr lang="nl-NL" dirty="0"/>
          </a:p>
        </p:txBody>
      </p:sp>
      <p:sp>
        <p:nvSpPr>
          <p:cNvPr id="7" name="Tijdelijke aanduiding voor inhoud 6"/>
          <p:cNvSpPr>
            <a:spLocks noGrp="1"/>
          </p:cNvSpPr>
          <p:nvPr>
            <p:ph idx="1"/>
          </p:nvPr>
        </p:nvSpPr>
        <p:spPr>
          <a:xfrm>
            <a:off x="682626" y="1563638"/>
            <a:ext cx="7775575" cy="2790311"/>
          </a:xfrm>
        </p:spPr>
        <p:txBody>
          <a:bodyPr/>
          <a:lstStyle/>
          <a:p>
            <a:r>
              <a:rPr lang="nl-NL" altLang="nl-NL" sz="2000" dirty="0" smtClean="0"/>
              <a:t>Voorbeeld schrijfplan</a:t>
            </a:r>
          </a:p>
          <a:p>
            <a:r>
              <a:rPr lang="nl-NL" altLang="nl-NL" sz="2000" dirty="0" smtClean="0"/>
              <a:t>Adviesbrief </a:t>
            </a:r>
            <a:r>
              <a:rPr lang="nl-NL" altLang="nl-NL" sz="2000" dirty="0"/>
              <a:t>3 (casus De Vries/Reijnders</a:t>
            </a:r>
            <a:r>
              <a:rPr lang="nl-NL" altLang="nl-NL" sz="2000" dirty="0" smtClean="0"/>
              <a:t>)</a:t>
            </a:r>
          </a:p>
          <a:p>
            <a:r>
              <a:rPr lang="nl-NL" altLang="nl-NL" sz="2000" dirty="0" smtClean="0"/>
              <a:t>Kritische beoordelingsvragen adviesbrief</a:t>
            </a:r>
          </a:p>
          <a:p>
            <a:r>
              <a:rPr lang="nl-NL" altLang="nl-NL" sz="2000" dirty="0" smtClean="0"/>
              <a:t>Feedback adviesbrief 3</a:t>
            </a:r>
            <a:endParaRPr lang="nl-NL" altLang="nl-NL" sz="2000" dirty="0"/>
          </a:p>
          <a:p>
            <a:r>
              <a:rPr lang="nl-NL" altLang="nl-NL" sz="2000" dirty="0" smtClean="0"/>
              <a:t>Opdracht conclusie </a:t>
            </a:r>
            <a:r>
              <a:rPr lang="nl-NL" altLang="nl-NL" sz="2000" dirty="0"/>
              <a:t>van antwoord </a:t>
            </a:r>
            <a:endParaRPr lang="nl-NL" altLang="nl-NL" sz="2000" dirty="0" smtClean="0"/>
          </a:p>
          <a:p>
            <a:r>
              <a:rPr lang="nl-NL" altLang="nl-NL" sz="2000" dirty="0" smtClean="0"/>
              <a:t>Inloopspreekuur in week 7</a:t>
            </a:r>
            <a:endParaRPr lang="nl-NL" altLang="nl-NL" sz="2000" dirty="0"/>
          </a:p>
          <a:p>
            <a:pPr marL="0" indent="0">
              <a:buNone/>
            </a:pPr>
            <a:endParaRPr lang="nl-NL" dirty="0"/>
          </a:p>
        </p:txBody>
      </p:sp>
      <p:sp>
        <p:nvSpPr>
          <p:cNvPr id="4" name="Tijdelijke aanduiding voor datum 3"/>
          <p:cNvSpPr>
            <a:spLocks noGrp="1"/>
          </p:cNvSpPr>
          <p:nvPr>
            <p:ph type="dt" sz="half" idx="10"/>
          </p:nvPr>
        </p:nvSpPr>
        <p:spPr/>
        <p:txBody>
          <a:bodyPr/>
          <a:lstStyle/>
          <a:p>
            <a:fld id="{B65F06AC-CFA1-4440-8CE7-6DEF3A6693A0}" type="datetime4">
              <a:rPr lang="nl-NL" smtClean="0"/>
              <a:pPr/>
              <a:t>May 22, 2014</a:t>
            </a:fld>
            <a:endParaRPr lang="en-US" i="0" dirty="0">
              <a:latin typeface="Times" charset="0"/>
            </a:endParaRPr>
          </a:p>
        </p:txBody>
      </p:sp>
      <p:sp>
        <p:nvSpPr>
          <p:cNvPr id="5" name="Tijdelijke aanduiding voor dianummer 4"/>
          <p:cNvSpPr>
            <a:spLocks noGrp="1"/>
          </p:cNvSpPr>
          <p:nvPr>
            <p:ph type="sldNum" sz="quarter" idx="11"/>
          </p:nvPr>
        </p:nvSpPr>
        <p:spPr/>
        <p:txBody>
          <a:bodyPr/>
          <a:lstStyle/>
          <a:p>
            <a:fld id="{0930B387-0BC5-EF49-A395-1E76F95D7028}" type="slidenum">
              <a:rPr lang="en-US"/>
              <a:pPr/>
              <a:t>3</a:t>
            </a:fld>
            <a:endParaRPr lang="en-US"/>
          </a:p>
        </p:txBody>
      </p:sp>
    </p:spTree>
    <p:extLst>
      <p:ext uri="{BB962C8B-B14F-4D97-AF65-F5344CB8AC3E}">
        <p14:creationId xmlns:p14="http://schemas.microsoft.com/office/powerpoint/2010/main" val="111798695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2625" y="267494"/>
            <a:ext cx="7772400" cy="864096"/>
          </a:xfrm>
        </p:spPr>
        <p:txBody>
          <a:bodyPr/>
          <a:lstStyle/>
          <a:p>
            <a:r>
              <a:rPr lang="nl-NL" dirty="0" smtClean="0"/>
              <a:t>Overeenkomst schrijfproducten</a:t>
            </a:r>
            <a:endParaRPr lang="nl-NL" dirty="0"/>
          </a:p>
        </p:txBody>
      </p:sp>
      <p:graphicFrame>
        <p:nvGraphicFramePr>
          <p:cNvPr id="7" name="Tijdelijke aanduiding voor inhoud 6"/>
          <p:cNvGraphicFramePr>
            <a:graphicFrameLocks noGrp="1"/>
          </p:cNvGraphicFramePr>
          <p:nvPr>
            <p:ph idx="1"/>
          </p:nvPr>
        </p:nvGraphicFramePr>
        <p:xfrm>
          <a:off x="251520" y="1059582"/>
          <a:ext cx="8568951" cy="3672407"/>
        </p:xfrm>
        <a:graphic>
          <a:graphicData uri="http://schemas.openxmlformats.org/drawingml/2006/table">
            <a:tbl>
              <a:tblPr firstRow="1" bandRow="1">
                <a:tableStyleId>{5C22544A-7EE6-4342-B048-85BDC9FD1C3A}</a:tableStyleId>
              </a:tblPr>
              <a:tblGrid>
                <a:gridCol w="2952328"/>
                <a:gridCol w="2760306"/>
                <a:gridCol w="2856317"/>
              </a:tblGrid>
              <a:tr h="463704">
                <a:tc>
                  <a:txBody>
                    <a:bodyPr/>
                    <a:lstStyle/>
                    <a:p>
                      <a:r>
                        <a:rPr lang="nl-NL" dirty="0" smtClean="0">
                          <a:solidFill>
                            <a:srgbClr val="002060"/>
                          </a:solidFill>
                        </a:rPr>
                        <a:t>adviesbrief</a:t>
                      </a:r>
                      <a:endParaRPr lang="nl-NL" dirty="0">
                        <a:solidFill>
                          <a:srgbClr val="002060"/>
                        </a:solidFill>
                      </a:endParaRPr>
                    </a:p>
                  </a:txBody>
                  <a:tcPr>
                    <a:solidFill>
                      <a:srgbClr val="00B0F0">
                        <a:alpha val="50000"/>
                      </a:srgbClr>
                    </a:solidFill>
                  </a:tcPr>
                </a:tc>
                <a:tc>
                  <a:txBody>
                    <a:bodyPr/>
                    <a:lstStyle/>
                    <a:p>
                      <a:r>
                        <a:rPr lang="nl-NL" dirty="0" smtClean="0">
                          <a:solidFill>
                            <a:srgbClr val="002060"/>
                          </a:solidFill>
                        </a:rPr>
                        <a:t>dagvaarding</a:t>
                      </a:r>
                      <a:endParaRPr lang="nl-NL" dirty="0">
                        <a:solidFill>
                          <a:srgbClr val="002060"/>
                        </a:solidFill>
                      </a:endParaRPr>
                    </a:p>
                  </a:txBody>
                  <a:tcPr>
                    <a:solidFill>
                      <a:srgbClr val="00B0F0">
                        <a:alpha val="50000"/>
                      </a:srgbClr>
                    </a:solidFill>
                  </a:tcPr>
                </a:tc>
                <a:tc>
                  <a:txBody>
                    <a:bodyPr/>
                    <a:lstStyle/>
                    <a:p>
                      <a:r>
                        <a:rPr lang="nl-NL" dirty="0" smtClean="0">
                          <a:solidFill>
                            <a:srgbClr val="002060"/>
                          </a:solidFill>
                        </a:rPr>
                        <a:t>conclusie van antwoord</a:t>
                      </a:r>
                      <a:endParaRPr lang="nl-NL" dirty="0">
                        <a:solidFill>
                          <a:srgbClr val="002060"/>
                        </a:solidFill>
                      </a:endParaRPr>
                    </a:p>
                  </a:txBody>
                  <a:tcPr>
                    <a:solidFill>
                      <a:srgbClr val="00B0F0">
                        <a:alpha val="50000"/>
                      </a:srgbClr>
                    </a:solidFill>
                  </a:tcPr>
                </a:tc>
              </a:tr>
              <a:tr h="391698">
                <a:tc>
                  <a:txBody>
                    <a:bodyPr/>
                    <a:lstStyle/>
                    <a:p>
                      <a:r>
                        <a:rPr lang="nl-NL" dirty="0" smtClean="0">
                          <a:solidFill>
                            <a:srgbClr val="002060"/>
                          </a:solidFill>
                        </a:rPr>
                        <a:t>Inleiding</a:t>
                      </a:r>
                      <a:r>
                        <a:rPr lang="nl-NL" baseline="0" dirty="0" smtClean="0">
                          <a:solidFill>
                            <a:srgbClr val="002060"/>
                          </a:solidFill>
                        </a:rPr>
                        <a:t> </a:t>
                      </a:r>
                      <a:endParaRPr lang="nl-NL" dirty="0">
                        <a:solidFill>
                          <a:srgbClr val="002060"/>
                        </a:solidFill>
                      </a:endParaRPr>
                    </a:p>
                  </a:txBody>
                  <a:tcPr>
                    <a:solidFill>
                      <a:srgbClr val="00B0F0">
                        <a:alpha val="15000"/>
                      </a:srgbClr>
                    </a:solidFill>
                  </a:tcPr>
                </a:tc>
                <a:tc>
                  <a:txBody>
                    <a:bodyPr/>
                    <a:lstStyle/>
                    <a:p>
                      <a:r>
                        <a:rPr lang="nl-NL" dirty="0" smtClean="0">
                          <a:solidFill>
                            <a:srgbClr val="002060"/>
                          </a:solidFill>
                        </a:rPr>
                        <a:t>formaliteiten</a:t>
                      </a:r>
                      <a:endParaRPr lang="nl-NL" dirty="0">
                        <a:solidFill>
                          <a:srgbClr val="002060"/>
                        </a:solidFill>
                      </a:endParaRPr>
                    </a:p>
                  </a:txBody>
                  <a:tcPr>
                    <a:solidFill>
                      <a:srgbClr val="00B0F0">
                        <a:alpha val="15000"/>
                      </a:srgbClr>
                    </a:solidFill>
                  </a:tcPr>
                </a:tc>
                <a:tc>
                  <a:txBody>
                    <a:bodyPr/>
                    <a:lstStyle/>
                    <a:p>
                      <a:r>
                        <a:rPr lang="nl-NL" dirty="0" smtClean="0">
                          <a:solidFill>
                            <a:srgbClr val="002060"/>
                          </a:solidFill>
                        </a:rPr>
                        <a:t>formaliteiten</a:t>
                      </a:r>
                      <a:r>
                        <a:rPr lang="nl-NL" baseline="0" dirty="0" smtClean="0">
                          <a:solidFill>
                            <a:srgbClr val="002060"/>
                          </a:solidFill>
                        </a:rPr>
                        <a:t> </a:t>
                      </a:r>
                      <a:endParaRPr lang="nl-NL" dirty="0">
                        <a:solidFill>
                          <a:srgbClr val="002060"/>
                        </a:solidFill>
                      </a:endParaRPr>
                    </a:p>
                  </a:txBody>
                  <a:tcPr>
                    <a:solidFill>
                      <a:srgbClr val="00B0F0">
                        <a:alpha val="15000"/>
                      </a:srgbClr>
                    </a:solidFill>
                  </a:tcPr>
                </a:tc>
              </a:tr>
              <a:tr h="676081">
                <a:tc>
                  <a:txBody>
                    <a:bodyPr/>
                    <a:lstStyle/>
                    <a:p>
                      <a:r>
                        <a:rPr lang="nl-NL" dirty="0" smtClean="0">
                          <a:solidFill>
                            <a:srgbClr val="FF0000"/>
                          </a:solidFill>
                        </a:rPr>
                        <a:t>Relevante</a:t>
                      </a:r>
                      <a:r>
                        <a:rPr lang="nl-NL" baseline="0" dirty="0" smtClean="0">
                          <a:solidFill>
                            <a:srgbClr val="FF0000"/>
                          </a:solidFill>
                        </a:rPr>
                        <a:t> feiten </a:t>
                      </a:r>
                      <a:endParaRPr lang="nl-NL" dirty="0">
                        <a:solidFill>
                          <a:srgbClr val="FF0000"/>
                        </a:solidFill>
                      </a:endParaRPr>
                    </a:p>
                  </a:txBody>
                  <a:tcPr>
                    <a:solidFill>
                      <a:srgbClr val="00B0F0">
                        <a:alpha val="15000"/>
                      </a:srgbClr>
                    </a:solidFill>
                  </a:tcPr>
                </a:tc>
                <a:tc>
                  <a:txBody>
                    <a:bodyPr/>
                    <a:lstStyle/>
                    <a:p>
                      <a:r>
                        <a:rPr lang="nl-NL" dirty="0" smtClean="0">
                          <a:solidFill>
                            <a:srgbClr val="002060"/>
                          </a:solidFill>
                        </a:rPr>
                        <a:t>Motivering van de vordering:</a:t>
                      </a:r>
                      <a:r>
                        <a:rPr lang="nl-NL" baseline="0" dirty="0" smtClean="0">
                          <a:solidFill>
                            <a:srgbClr val="002060"/>
                          </a:solidFill>
                        </a:rPr>
                        <a:t> </a:t>
                      </a:r>
                      <a:r>
                        <a:rPr lang="nl-NL" dirty="0" smtClean="0">
                          <a:solidFill>
                            <a:srgbClr val="002060"/>
                          </a:solidFill>
                        </a:rPr>
                        <a:t>A. </a:t>
                      </a:r>
                      <a:r>
                        <a:rPr lang="nl-NL" dirty="0" smtClean="0">
                          <a:solidFill>
                            <a:srgbClr val="FF0000"/>
                          </a:solidFill>
                        </a:rPr>
                        <a:t>De feiten </a:t>
                      </a:r>
                      <a:endParaRPr lang="nl-NL" dirty="0">
                        <a:solidFill>
                          <a:srgbClr val="FF0000"/>
                        </a:solidFill>
                      </a:endParaRPr>
                    </a:p>
                  </a:txBody>
                  <a:tcPr>
                    <a:solidFill>
                      <a:srgbClr val="00B0F0">
                        <a:alpha val="15000"/>
                      </a:srgbClr>
                    </a:solidFill>
                  </a:tcPr>
                </a:tc>
                <a:tc>
                  <a:txBody>
                    <a:bodyPr/>
                    <a:lstStyle/>
                    <a:p>
                      <a:r>
                        <a:rPr lang="nl-NL" dirty="0" smtClean="0">
                          <a:solidFill>
                            <a:srgbClr val="002060"/>
                          </a:solidFill>
                        </a:rPr>
                        <a:t>A: </a:t>
                      </a:r>
                      <a:r>
                        <a:rPr lang="nl-NL" dirty="0" smtClean="0">
                          <a:solidFill>
                            <a:srgbClr val="FF0000"/>
                          </a:solidFill>
                        </a:rPr>
                        <a:t>De feiten</a:t>
                      </a:r>
                      <a:endParaRPr lang="nl-NL" dirty="0">
                        <a:solidFill>
                          <a:srgbClr val="FF0000"/>
                        </a:solidFill>
                      </a:endParaRPr>
                    </a:p>
                  </a:txBody>
                  <a:tcPr>
                    <a:solidFill>
                      <a:srgbClr val="00B0F0">
                        <a:alpha val="15000"/>
                      </a:srgbClr>
                    </a:solidFill>
                  </a:tcPr>
                </a:tc>
              </a:tr>
              <a:tr h="965830">
                <a:tc>
                  <a:txBody>
                    <a:bodyPr/>
                    <a:lstStyle/>
                    <a:p>
                      <a:r>
                        <a:rPr lang="nl-NL" dirty="0" smtClean="0">
                          <a:solidFill>
                            <a:srgbClr val="002060"/>
                          </a:solidFill>
                        </a:rPr>
                        <a:t>Juridische</a:t>
                      </a:r>
                      <a:r>
                        <a:rPr lang="nl-NL" baseline="0" dirty="0" smtClean="0">
                          <a:solidFill>
                            <a:srgbClr val="002060"/>
                          </a:solidFill>
                        </a:rPr>
                        <a:t> aspecten </a:t>
                      </a:r>
                      <a:endParaRPr lang="nl-NL" dirty="0">
                        <a:solidFill>
                          <a:srgbClr val="002060"/>
                        </a:solidFill>
                      </a:endParaRPr>
                    </a:p>
                  </a:txBody>
                  <a:tcPr>
                    <a:solidFill>
                      <a:srgbClr val="00B0F0">
                        <a:alpha val="15000"/>
                      </a:srgbClr>
                    </a:solidFill>
                  </a:tcPr>
                </a:tc>
                <a:tc>
                  <a:txBody>
                    <a:bodyPr/>
                    <a:lstStyle/>
                    <a:p>
                      <a:r>
                        <a:rPr lang="nl-NL" dirty="0" smtClean="0">
                          <a:solidFill>
                            <a:srgbClr val="002060"/>
                          </a:solidFill>
                        </a:rPr>
                        <a:t>Motivering van de vordering</a:t>
                      </a:r>
                      <a:r>
                        <a:rPr lang="nl-NL" baseline="0" dirty="0" smtClean="0">
                          <a:solidFill>
                            <a:srgbClr val="002060"/>
                          </a:solidFill>
                        </a:rPr>
                        <a:t>: </a:t>
                      </a:r>
                      <a:r>
                        <a:rPr lang="nl-NL" dirty="0" smtClean="0">
                          <a:solidFill>
                            <a:srgbClr val="002060"/>
                          </a:solidFill>
                        </a:rPr>
                        <a:t>B. Juridische onderbouwing</a:t>
                      </a:r>
                      <a:r>
                        <a:rPr lang="nl-NL" baseline="0" dirty="0" smtClean="0">
                          <a:solidFill>
                            <a:srgbClr val="002060"/>
                          </a:solidFill>
                        </a:rPr>
                        <a:t> van de eis</a:t>
                      </a:r>
                      <a:endParaRPr lang="nl-NL" dirty="0">
                        <a:solidFill>
                          <a:srgbClr val="002060"/>
                        </a:solidFill>
                      </a:endParaRPr>
                    </a:p>
                  </a:txBody>
                  <a:tcPr>
                    <a:solidFill>
                      <a:srgbClr val="00B0F0">
                        <a:alpha val="15000"/>
                      </a:srgbClr>
                    </a:solidFill>
                  </a:tcPr>
                </a:tc>
                <a:tc>
                  <a:txBody>
                    <a:bodyPr/>
                    <a:lstStyle/>
                    <a:p>
                      <a:r>
                        <a:rPr lang="nl-NL" dirty="0" smtClean="0">
                          <a:solidFill>
                            <a:srgbClr val="002060"/>
                          </a:solidFill>
                        </a:rPr>
                        <a:t>B: Juridisch</a:t>
                      </a:r>
                      <a:endParaRPr lang="nl-NL" dirty="0">
                        <a:solidFill>
                          <a:srgbClr val="002060"/>
                        </a:solidFill>
                      </a:endParaRPr>
                    </a:p>
                  </a:txBody>
                  <a:tcPr>
                    <a:solidFill>
                      <a:srgbClr val="00B0F0">
                        <a:alpha val="15000"/>
                      </a:srgbClr>
                    </a:solidFill>
                  </a:tcPr>
                </a:tc>
              </a:tr>
              <a:tr h="391698">
                <a:tc>
                  <a:txBody>
                    <a:bodyPr/>
                    <a:lstStyle/>
                    <a:p>
                      <a:r>
                        <a:rPr lang="nl-NL" dirty="0" smtClean="0">
                          <a:solidFill>
                            <a:srgbClr val="002060"/>
                          </a:solidFill>
                        </a:rPr>
                        <a:t>(Juridische</a:t>
                      </a:r>
                      <a:r>
                        <a:rPr lang="nl-NL" baseline="0" dirty="0" smtClean="0">
                          <a:solidFill>
                            <a:srgbClr val="002060"/>
                          </a:solidFill>
                        </a:rPr>
                        <a:t> mogelijkheden) </a:t>
                      </a:r>
                      <a:endParaRPr lang="nl-NL" dirty="0">
                        <a:solidFill>
                          <a:srgbClr val="002060"/>
                        </a:solidFill>
                      </a:endParaRPr>
                    </a:p>
                  </a:txBody>
                  <a:tcPr>
                    <a:solidFill>
                      <a:srgbClr val="00B0F0">
                        <a:alpha val="15000"/>
                      </a:srgbClr>
                    </a:solidFill>
                  </a:tcPr>
                </a:tc>
                <a:tc>
                  <a:txBody>
                    <a:bodyPr/>
                    <a:lstStyle/>
                    <a:p>
                      <a:r>
                        <a:rPr lang="nl-NL" dirty="0" smtClean="0">
                          <a:solidFill>
                            <a:srgbClr val="002060"/>
                          </a:solidFill>
                        </a:rPr>
                        <a:t>Verweer</a:t>
                      </a:r>
                      <a:r>
                        <a:rPr lang="nl-NL" baseline="0" dirty="0" smtClean="0">
                          <a:solidFill>
                            <a:srgbClr val="002060"/>
                          </a:solidFill>
                        </a:rPr>
                        <a:t> van gedaagde </a:t>
                      </a:r>
                      <a:endParaRPr lang="nl-NL" dirty="0">
                        <a:solidFill>
                          <a:srgbClr val="002060"/>
                        </a:solidFill>
                      </a:endParaRPr>
                    </a:p>
                  </a:txBody>
                  <a:tcPr>
                    <a:solidFill>
                      <a:srgbClr val="00B0F0">
                        <a:alpha val="15000"/>
                      </a:srgbClr>
                    </a:solidFill>
                  </a:tcPr>
                </a:tc>
                <a:tc>
                  <a:txBody>
                    <a:bodyPr/>
                    <a:lstStyle/>
                    <a:p>
                      <a:endParaRPr lang="nl-NL" dirty="0">
                        <a:solidFill>
                          <a:srgbClr val="002060"/>
                        </a:solidFill>
                      </a:endParaRPr>
                    </a:p>
                  </a:txBody>
                  <a:tcPr>
                    <a:solidFill>
                      <a:srgbClr val="00B0F0">
                        <a:alpha val="15000"/>
                      </a:srgbClr>
                    </a:solidFill>
                  </a:tcPr>
                </a:tc>
              </a:tr>
              <a:tr h="391698">
                <a:tc>
                  <a:txBody>
                    <a:bodyPr/>
                    <a:lstStyle/>
                    <a:p>
                      <a:r>
                        <a:rPr lang="nl-NL" dirty="0" smtClean="0">
                          <a:solidFill>
                            <a:srgbClr val="002060"/>
                          </a:solidFill>
                        </a:rPr>
                        <a:t>Advies</a:t>
                      </a:r>
                      <a:endParaRPr lang="nl-NL" dirty="0">
                        <a:solidFill>
                          <a:srgbClr val="002060"/>
                        </a:solidFill>
                      </a:endParaRPr>
                    </a:p>
                  </a:txBody>
                  <a:tcPr>
                    <a:solidFill>
                      <a:srgbClr val="00B0F0">
                        <a:alpha val="15000"/>
                      </a:srgbClr>
                    </a:solidFill>
                  </a:tcPr>
                </a:tc>
                <a:tc>
                  <a:txBody>
                    <a:bodyPr/>
                    <a:lstStyle/>
                    <a:p>
                      <a:r>
                        <a:rPr lang="nl-NL" dirty="0" smtClean="0">
                          <a:solidFill>
                            <a:srgbClr val="002060"/>
                          </a:solidFill>
                        </a:rPr>
                        <a:t>Bewijsmiddelen</a:t>
                      </a:r>
                      <a:r>
                        <a:rPr lang="nl-NL" baseline="0" dirty="0" smtClean="0">
                          <a:solidFill>
                            <a:srgbClr val="002060"/>
                          </a:solidFill>
                        </a:rPr>
                        <a:t> </a:t>
                      </a:r>
                      <a:endParaRPr lang="nl-NL" dirty="0">
                        <a:solidFill>
                          <a:srgbClr val="002060"/>
                        </a:solidFill>
                      </a:endParaRPr>
                    </a:p>
                  </a:txBody>
                  <a:tcPr>
                    <a:solidFill>
                      <a:srgbClr val="00B0F0">
                        <a:alpha val="15000"/>
                      </a:srgbClr>
                    </a:solidFill>
                  </a:tcPr>
                </a:tc>
                <a:tc>
                  <a:txBody>
                    <a:bodyPr/>
                    <a:lstStyle/>
                    <a:p>
                      <a:r>
                        <a:rPr lang="nl-NL" dirty="0" smtClean="0">
                          <a:solidFill>
                            <a:srgbClr val="002060"/>
                          </a:solidFill>
                        </a:rPr>
                        <a:t>Bewijsmiddelen</a:t>
                      </a:r>
                      <a:endParaRPr lang="nl-NL" dirty="0">
                        <a:solidFill>
                          <a:srgbClr val="002060"/>
                        </a:solidFill>
                      </a:endParaRPr>
                    </a:p>
                  </a:txBody>
                  <a:tcPr>
                    <a:solidFill>
                      <a:srgbClr val="00B0F0">
                        <a:alpha val="15000"/>
                      </a:srgbClr>
                    </a:solidFill>
                  </a:tcPr>
                </a:tc>
              </a:tr>
              <a:tr h="391698">
                <a:tc>
                  <a:txBody>
                    <a:bodyPr/>
                    <a:lstStyle/>
                    <a:p>
                      <a:r>
                        <a:rPr lang="nl-NL" dirty="0" smtClean="0">
                          <a:solidFill>
                            <a:srgbClr val="002060"/>
                          </a:solidFill>
                        </a:rPr>
                        <a:t>Slot</a:t>
                      </a:r>
                      <a:endParaRPr lang="nl-NL" dirty="0">
                        <a:solidFill>
                          <a:srgbClr val="002060"/>
                        </a:solidFill>
                      </a:endParaRPr>
                    </a:p>
                  </a:txBody>
                  <a:tcPr>
                    <a:solidFill>
                      <a:srgbClr val="00B0F0">
                        <a:alpha val="15000"/>
                      </a:srgbClr>
                    </a:solidFill>
                  </a:tcPr>
                </a:tc>
                <a:tc>
                  <a:txBody>
                    <a:bodyPr/>
                    <a:lstStyle/>
                    <a:p>
                      <a:r>
                        <a:rPr lang="nl-NL" dirty="0" err="1" smtClean="0">
                          <a:solidFill>
                            <a:srgbClr val="002060"/>
                          </a:solidFill>
                        </a:rPr>
                        <a:t>Petitum</a:t>
                      </a:r>
                      <a:r>
                        <a:rPr lang="nl-NL" dirty="0" smtClean="0">
                          <a:solidFill>
                            <a:srgbClr val="002060"/>
                          </a:solidFill>
                        </a:rPr>
                        <a:t>: de vordering</a:t>
                      </a:r>
                      <a:r>
                        <a:rPr lang="nl-NL" baseline="0" dirty="0" smtClean="0">
                          <a:solidFill>
                            <a:srgbClr val="002060"/>
                          </a:solidFill>
                        </a:rPr>
                        <a:t> </a:t>
                      </a:r>
                      <a:endParaRPr lang="nl-NL" dirty="0">
                        <a:solidFill>
                          <a:srgbClr val="002060"/>
                        </a:solidFill>
                      </a:endParaRPr>
                    </a:p>
                  </a:txBody>
                  <a:tcPr>
                    <a:solidFill>
                      <a:srgbClr val="00B0F0">
                        <a:alpha val="15000"/>
                      </a:srgbClr>
                    </a:solidFill>
                  </a:tcPr>
                </a:tc>
                <a:tc>
                  <a:txBody>
                    <a:bodyPr/>
                    <a:lstStyle/>
                    <a:p>
                      <a:r>
                        <a:rPr lang="nl-NL" dirty="0" smtClean="0">
                          <a:solidFill>
                            <a:srgbClr val="002060"/>
                          </a:solidFill>
                        </a:rPr>
                        <a:t>Conclusie</a:t>
                      </a:r>
                      <a:endParaRPr lang="nl-NL" dirty="0">
                        <a:solidFill>
                          <a:srgbClr val="002060"/>
                        </a:solidFill>
                      </a:endParaRPr>
                    </a:p>
                  </a:txBody>
                  <a:tcPr>
                    <a:solidFill>
                      <a:srgbClr val="00B0F0">
                        <a:alpha val="15000"/>
                      </a:srgbClr>
                    </a:solidFill>
                  </a:tcPr>
                </a:tc>
              </a:tr>
            </a:tbl>
          </a:graphicData>
        </a:graphic>
      </p:graphicFrame>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30</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Opdracht conclusie van antwoord</a:t>
            </a:r>
            <a:endParaRPr lang="nl-NL" dirty="0"/>
          </a:p>
        </p:txBody>
      </p:sp>
      <p:sp>
        <p:nvSpPr>
          <p:cNvPr id="3" name="Tijdelijke aanduiding voor inhoud 2"/>
          <p:cNvSpPr>
            <a:spLocks noGrp="1"/>
          </p:cNvSpPr>
          <p:nvPr>
            <p:ph idx="1"/>
          </p:nvPr>
        </p:nvSpPr>
        <p:spPr>
          <a:xfrm>
            <a:off x="682626" y="1402557"/>
            <a:ext cx="7993830" cy="2951392"/>
          </a:xfrm>
        </p:spPr>
        <p:txBody>
          <a:bodyPr/>
          <a:lstStyle/>
          <a:p>
            <a:pPr>
              <a:spcBef>
                <a:spcPts val="0"/>
              </a:spcBef>
            </a:pPr>
            <a:r>
              <a:rPr lang="nl-NL" sz="2000" dirty="0" smtClean="0"/>
              <a:t>In tweetallen</a:t>
            </a:r>
          </a:p>
          <a:p>
            <a:pPr>
              <a:spcBef>
                <a:spcPts val="1200"/>
              </a:spcBef>
            </a:pPr>
            <a:r>
              <a:rPr lang="nl-NL" sz="2000" dirty="0" smtClean="0"/>
              <a:t>Beoordeel elkaars Feiten:</a:t>
            </a:r>
          </a:p>
          <a:p>
            <a:pPr marL="361950" indent="0">
              <a:spcBef>
                <a:spcPts val="600"/>
              </a:spcBef>
              <a:buNone/>
            </a:pPr>
            <a:r>
              <a:rPr lang="nl-NL" sz="2000" dirty="0" smtClean="0"/>
              <a:t>- Zijn de formuleringen correct? Plaats de codes uit </a:t>
            </a:r>
            <a:r>
              <a:rPr lang="nl-NL" sz="2000" i="1" dirty="0" smtClean="0"/>
              <a:t>Schrijfdelicten </a:t>
            </a:r>
            <a:r>
              <a:rPr lang="nl-NL" sz="2000" dirty="0" smtClean="0"/>
              <a:t>(FZ/FW).</a:t>
            </a:r>
          </a:p>
          <a:p>
            <a:pPr>
              <a:spcBef>
                <a:spcPts val="1200"/>
              </a:spcBef>
              <a:buNone/>
            </a:pPr>
            <a:r>
              <a:rPr lang="nl-NL" sz="2000" dirty="0" smtClean="0"/>
              <a:t>	- Is de spelling correct? Plaats de codes uit </a:t>
            </a:r>
            <a:r>
              <a:rPr lang="nl-NL" sz="2000" i="1" dirty="0" smtClean="0"/>
              <a:t>Schrijfdelicten</a:t>
            </a:r>
            <a:r>
              <a:rPr lang="nl-NL" sz="2000" dirty="0" smtClean="0"/>
              <a:t> (SW/SN).</a:t>
            </a:r>
          </a:p>
          <a:p>
            <a:pPr>
              <a:spcBef>
                <a:spcPts val="1200"/>
              </a:spcBef>
              <a:buNone/>
            </a:pPr>
            <a:r>
              <a:rPr lang="nl-NL" sz="2000" dirty="0" smtClean="0"/>
              <a:t>	-Is de interpunctie correct? Plaats de codes uit </a:t>
            </a:r>
            <a:r>
              <a:rPr lang="nl-NL" sz="2000" i="1" dirty="0" smtClean="0"/>
              <a:t>Schrijfdelicten </a:t>
            </a:r>
            <a:r>
              <a:rPr lang="nl-NL" sz="2000" dirty="0" smtClean="0"/>
              <a:t>(IN).</a:t>
            </a:r>
            <a:endParaRPr lang="nl-NL" sz="2000" dirty="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31</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Inloopspreekuur week 7</a:t>
            </a:r>
            <a:endParaRPr lang="nl-NL" dirty="0"/>
          </a:p>
        </p:txBody>
      </p:sp>
      <p:sp>
        <p:nvSpPr>
          <p:cNvPr id="3" name="Tijdelijke aanduiding voor inhoud 2"/>
          <p:cNvSpPr>
            <a:spLocks noGrp="1"/>
          </p:cNvSpPr>
          <p:nvPr>
            <p:ph idx="1"/>
          </p:nvPr>
        </p:nvSpPr>
        <p:spPr>
          <a:xfrm>
            <a:off x="395536" y="1402557"/>
            <a:ext cx="8496944" cy="2951392"/>
          </a:xfrm>
        </p:spPr>
        <p:txBody>
          <a:bodyPr/>
          <a:lstStyle/>
          <a:p>
            <a:r>
              <a:rPr lang="nl-NL" dirty="0" smtClean="0"/>
              <a:t>Meld je desgewenst aan via [e-mailadres docent] </a:t>
            </a:r>
            <a:br>
              <a:rPr lang="nl-NL" dirty="0" smtClean="0"/>
            </a:br>
            <a:r>
              <a:rPr lang="nl-NL" dirty="0" err="1" smtClean="0"/>
              <a:t>vòòr</a:t>
            </a:r>
            <a:r>
              <a:rPr lang="nl-NL" dirty="0" smtClean="0"/>
              <a:t> [datum] a.s.</a:t>
            </a:r>
          </a:p>
          <a:p>
            <a:r>
              <a:rPr lang="nl-NL" dirty="0" smtClean="0"/>
              <a:t>De indeling komt op Blackboard op </a:t>
            </a:r>
            <a:r>
              <a:rPr lang="nl-NL" smtClean="0"/>
              <a:t>[datum] a.s</a:t>
            </a:r>
            <a:r>
              <a:rPr lang="nl-NL" dirty="0" smtClean="0"/>
              <a:t>. </a:t>
            </a:r>
          </a:p>
          <a:p>
            <a:r>
              <a:rPr lang="nl-NL" dirty="0" smtClean="0"/>
              <a:t>Neem de tweede versies van adviesbrief 1, 2 en/of 3 mee</a:t>
            </a:r>
          </a:p>
          <a:p>
            <a:r>
              <a:rPr lang="nl-NL" dirty="0" smtClean="0"/>
              <a:t>Stel concrete vragen!</a:t>
            </a:r>
          </a:p>
          <a:p>
            <a:endParaRPr lang="nl-NL" sz="2000" dirty="0" smtClean="0"/>
          </a:p>
          <a:p>
            <a:endParaRPr lang="nl-NL" sz="2000" dirty="0" smtClean="0"/>
          </a:p>
        </p:txBody>
      </p:sp>
      <p:sp>
        <p:nvSpPr>
          <p:cNvPr id="4" name="Tijdelijke aanduiding voor datum 3"/>
          <p:cNvSpPr>
            <a:spLocks noGrp="1"/>
          </p:cNvSpPr>
          <p:nvPr>
            <p:ph type="dt" sz="half" idx="10"/>
          </p:nvPr>
        </p:nvSpPr>
        <p:spPr/>
        <p:txBody>
          <a:bodyPr/>
          <a:lstStyle/>
          <a:p>
            <a:fld id="{002980C7-F00C-4CA8-9492-3FF3DEACAECE}" type="datetime4">
              <a:rPr lang="nl-NL" smtClean="0"/>
              <a:pPr/>
              <a:t>May 22, 2014</a:t>
            </a:fld>
            <a:endParaRPr lang="en-US" i="0">
              <a:latin typeface="Times" charset="0"/>
            </a:endParaRPr>
          </a:p>
        </p:txBody>
      </p:sp>
      <p:sp>
        <p:nvSpPr>
          <p:cNvPr id="5" name="Tijdelijke aanduiding voor dianummer 4"/>
          <p:cNvSpPr>
            <a:spLocks noGrp="1"/>
          </p:cNvSpPr>
          <p:nvPr>
            <p:ph type="sldNum" sz="quarter" idx="11"/>
          </p:nvPr>
        </p:nvSpPr>
        <p:spPr/>
        <p:txBody>
          <a:bodyPr/>
          <a:lstStyle/>
          <a:p>
            <a:fld id="{7C3B51AD-FAE1-C242-BC30-E1BF15B76FEE}" type="slidenum">
              <a:rPr lang="en-US" smtClean="0"/>
              <a:pPr/>
              <a:t>32</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57200"/>
            <a:ext cx="8640960" cy="857250"/>
          </a:xfrm>
        </p:spPr>
        <p:txBody>
          <a:bodyPr/>
          <a:lstStyle/>
          <a:p>
            <a:pPr algn="ctr"/>
            <a:r>
              <a:rPr lang="nl-NL" dirty="0" smtClean="0"/>
              <a:t>Voorbeeld schrijfplan adviesbrief 3: </a:t>
            </a:r>
            <a:br>
              <a:rPr lang="nl-NL" dirty="0" smtClean="0"/>
            </a:br>
            <a:r>
              <a:rPr lang="nl-NL" dirty="0" smtClean="0"/>
              <a:t>alinea 1</a:t>
            </a:r>
            <a:endParaRPr lang="en-US" dirty="0"/>
          </a:p>
        </p:txBody>
      </p:sp>
      <p:sp>
        <p:nvSpPr>
          <p:cNvPr id="4" name="Date Placeholder 3"/>
          <p:cNvSpPr>
            <a:spLocks noGrp="1"/>
          </p:cNvSpPr>
          <p:nvPr>
            <p:ph type="dt" sz="half" idx="10"/>
          </p:nvPr>
        </p:nvSpPr>
        <p:spPr/>
        <p:txBody>
          <a:bodyPr/>
          <a:lstStyle/>
          <a:p>
            <a:pPr>
              <a:defRPr/>
            </a:pPr>
            <a:fld id="{F3F86243-3EE2-49E3-B96E-36110BE3B5DE}" type="datetime1">
              <a:rPr lang="en-US" smtClean="0"/>
              <a:pPr>
                <a:defRPr/>
              </a:pPr>
              <a:t>22-05-14</a:t>
            </a:fld>
            <a:endParaRPr lang="en-US" i="0">
              <a:latin typeface="Times" pitchFamily="1" charset="0"/>
            </a:endParaRPr>
          </a:p>
        </p:txBody>
      </p:sp>
      <p:sp>
        <p:nvSpPr>
          <p:cNvPr id="5" name="Slide Number Placeholder 4"/>
          <p:cNvSpPr>
            <a:spLocks noGrp="1"/>
          </p:cNvSpPr>
          <p:nvPr>
            <p:ph type="sldNum" sz="quarter" idx="11"/>
          </p:nvPr>
        </p:nvSpPr>
        <p:spPr/>
        <p:txBody>
          <a:bodyPr/>
          <a:lstStyle/>
          <a:p>
            <a:pPr>
              <a:defRPr/>
            </a:pPr>
            <a:fld id="{73B0F738-D566-4B4D-96F8-175DE941D0AE}" type="slidenum">
              <a:rPr lang="en-US" smtClean="0"/>
              <a:pPr>
                <a:defRPr/>
              </a:pPr>
              <a:t>4</a:t>
            </a:fld>
            <a:endParaRPr lang="en-US"/>
          </a:p>
        </p:txBody>
      </p:sp>
      <p:graphicFrame>
        <p:nvGraphicFramePr>
          <p:cNvPr id="6" name="Tijdelijke aanduiding voor inhoud 3"/>
          <p:cNvGraphicFramePr>
            <a:graphicFrameLocks noGrp="1"/>
          </p:cNvGraphicFramePr>
          <p:nvPr>
            <p:ph idx="1"/>
            <p:extLst>
              <p:ext uri="{D42A27DB-BD31-4B8C-83A1-F6EECF244321}">
                <p14:modId xmlns:p14="http://schemas.microsoft.com/office/powerpoint/2010/main" val="158734107"/>
              </p:ext>
            </p:extLst>
          </p:nvPr>
        </p:nvGraphicFramePr>
        <p:xfrm>
          <a:off x="251519" y="1779662"/>
          <a:ext cx="8640960" cy="1798359"/>
        </p:xfrm>
        <a:graphic>
          <a:graphicData uri="http://schemas.openxmlformats.org/drawingml/2006/table">
            <a:tbl>
              <a:tblPr firstRow="1" bandRow="1">
                <a:tableStyleId>{21E4AEA4-8DFA-4A89-87EB-49C32662AFE0}</a:tableStyleId>
              </a:tblPr>
              <a:tblGrid>
                <a:gridCol w="701344"/>
                <a:gridCol w="1553963"/>
                <a:gridCol w="2109639"/>
                <a:gridCol w="1548560"/>
                <a:gridCol w="2727454"/>
              </a:tblGrid>
              <a:tr h="118214">
                <a:tc>
                  <a:txBody>
                    <a:bodyPr/>
                    <a:lstStyle/>
                    <a:p>
                      <a:r>
                        <a:rPr lang="nl-NL" sz="1400" dirty="0" err="1" smtClean="0"/>
                        <a:t>Ali-nea</a:t>
                      </a:r>
                      <a:r>
                        <a:rPr lang="nl-NL" sz="1400" dirty="0" smtClean="0"/>
                        <a:t> </a:t>
                      </a:r>
                      <a:endParaRPr lang="nl-NL" sz="1400" dirty="0"/>
                    </a:p>
                  </a:txBody>
                  <a:tcPr marT="34300" marB="34300"/>
                </a:tc>
                <a:tc>
                  <a:txBody>
                    <a:bodyPr/>
                    <a:lstStyle/>
                    <a:p>
                      <a:r>
                        <a:rPr lang="nl-NL" sz="1400" dirty="0" smtClean="0"/>
                        <a:t>Tussenkop</a:t>
                      </a:r>
                      <a:endParaRPr lang="nl-NL" sz="1400" dirty="0"/>
                    </a:p>
                  </a:txBody>
                  <a:tcPr marT="34300" marB="34300"/>
                </a:tc>
                <a:tc>
                  <a:txBody>
                    <a:bodyPr/>
                    <a:lstStyle/>
                    <a:p>
                      <a:r>
                        <a:rPr lang="nl-NL" sz="1400" dirty="0" smtClean="0"/>
                        <a:t>Deelonderwerp </a:t>
                      </a:r>
                      <a:endParaRPr lang="nl-NL" sz="1400" dirty="0"/>
                    </a:p>
                  </a:txBody>
                  <a:tcPr marT="34300" marB="34300"/>
                </a:tc>
                <a:tc>
                  <a:txBody>
                    <a:bodyPr/>
                    <a:lstStyle/>
                    <a:p>
                      <a:r>
                        <a:rPr lang="nl-NL" sz="1400" dirty="0" smtClean="0"/>
                        <a:t>Kernzin </a:t>
                      </a:r>
                      <a:endParaRPr lang="nl-NL" sz="1400" dirty="0"/>
                    </a:p>
                  </a:txBody>
                  <a:tcPr marT="34300" marB="34300"/>
                </a:tc>
                <a:tc>
                  <a:txBody>
                    <a:bodyPr/>
                    <a:lstStyle/>
                    <a:p>
                      <a:pPr algn="l"/>
                      <a:r>
                        <a:rPr lang="nl-NL" sz="1400" dirty="0" smtClean="0"/>
                        <a:t>Extra informatie / voorbeelden / uitleg</a:t>
                      </a:r>
                      <a:endParaRPr lang="nl-NL" sz="1400" dirty="0"/>
                    </a:p>
                  </a:txBody>
                  <a:tcPr marT="34300" marB="34300"/>
                </a:tc>
              </a:tr>
              <a:tr h="1303040">
                <a:tc>
                  <a:txBody>
                    <a:bodyPr/>
                    <a:lstStyle/>
                    <a:p>
                      <a:r>
                        <a:rPr lang="nl-NL" sz="1400" dirty="0" smtClean="0">
                          <a:solidFill>
                            <a:srgbClr val="002060"/>
                          </a:solidFill>
                        </a:rPr>
                        <a:t>1</a:t>
                      </a:r>
                      <a:endParaRPr lang="nl-NL" sz="1400" dirty="0">
                        <a:solidFill>
                          <a:srgbClr val="002060"/>
                        </a:solidFill>
                      </a:endParaRPr>
                    </a:p>
                  </a:txBody>
                  <a:tcPr marT="34300" marB="34300"/>
                </a:tc>
                <a:tc>
                  <a:txBody>
                    <a:bodyPr/>
                    <a:lstStyle/>
                    <a:p>
                      <a:r>
                        <a:rPr lang="nl-NL" sz="1400" dirty="0" smtClean="0">
                          <a:solidFill>
                            <a:srgbClr val="002060"/>
                          </a:solidFill>
                        </a:rPr>
                        <a:t>-</a:t>
                      </a:r>
                      <a:endParaRPr lang="nl-NL" sz="1400" dirty="0">
                        <a:solidFill>
                          <a:srgbClr val="002060"/>
                        </a:solidFill>
                      </a:endParaRPr>
                    </a:p>
                  </a:txBody>
                  <a:tcPr marT="34300" marB="34300"/>
                </a:tc>
                <a:tc>
                  <a:txBody>
                    <a:bodyPr/>
                    <a:lstStyle/>
                    <a:p>
                      <a:r>
                        <a:rPr lang="nl-NL" sz="1400" dirty="0" smtClean="0">
                          <a:solidFill>
                            <a:srgbClr val="1B2764"/>
                          </a:solidFill>
                        </a:rPr>
                        <a:t>inleiding (aanleiding,</a:t>
                      </a:r>
                      <a:r>
                        <a:rPr lang="nl-NL" sz="1400" baseline="0" dirty="0" smtClean="0">
                          <a:solidFill>
                            <a:srgbClr val="1B2764"/>
                          </a:solidFill>
                        </a:rPr>
                        <a:t> probleem, doel)</a:t>
                      </a:r>
                      <a:endParaRPr lang="nl-NL" sz="1400" dirty="0">
                        <a:solidFill>
                          <a:srgbClr val="1B2764"/>
                        </a:solidFill>
                      </a:endParaRPr>
                    </a:p>
                  </a:txBody>
                  <a:tcPr marT="34300" marB="34300"/>
                </a:tc>
                <a:tc>
                  <a:txBody>
                    <a:bodyPr/>
                    <a:lstStyle/>
                    <a:p>
                      <a:r>
                        <a:rPr lang="nl-NL" sz="1400" smtClean="0">
                          <a:solidFill>
                            <a:srgbClr val="1B2764"/>
                          </a:solidFill>
                        </a:rPr>
                        <a:t>Graag geef ik u in deze brief mijn advies</a:t>
                      </a:r>
                      <a:r>
                        <a:rPr lang="nl-NL" sz="1400" baseline="0" smtClean="0">
                          <a:solidFill>
                            <a:srgbClr val="1B2764"/>
                          </a:solidFill>
                        </a:rPr>
                        <a:t> over deze kwestie</a:t>
                      </a:r>
                      <a:endParaRPr lang="nl-NL" sz="1400" dirty="0">
                        <a:solidFill>
                          <a:srgbClr val="1B2764"/>
                        </a:solidFill>
                      </a:endParaRPr>
                    </a:p>
                  </a:txBody>
                  <a:tcPr marT="34300" marB="34300"/>
                </a:tc>
                <a:tc>
                  <a:txBody>
                    <a:bodyPr/>
                    <a:lstStyle/>
                    <a:p>
                      <a:pPr marL="0" indent="0">
                        <a:buFontTx/>
                        <a:buChar char="-"/>
                      </a:pPr>
                      <a:r>
                        <a:rPr lang="nl-NL" sz="1400" baseline="0" smtClean="0">
                          <a:solidFill>
                            <a:srgbClr val="1B2764"/>
                          </a:solidFill>
                        </a:rPr>
                        <a:t>Telefoongesprek van </a:t>
                      </a:r>
                      <a:br>
                        <a:rPr lang="nl-NL" sz="1400" baseline="0" smtClean="0">
                          <a:solidFill>
                            <a:srgbClr val="1B2764"/>
                          </a:solidFill>
                        </a:rPr>
                      </a:br>
                      <a:r>
                        <a:rPr lang="nl-NL" sz="1400" baseline="0" smtClean="0">
                          <a:solidFill>
                            <a:srgbClr val="1B2764"/>
                          </a:solidFill>
                        </a:rPr>
                        <a:t>5 december jl.</a:t>
                      </a:r>
                      <a:br>
                        <a:rPr lang="nl-NL" sz="1400" baseline="0" smtClean="0">
                          <a:solidFill>
                            <a:srgbClr val="1B2764"/>
                          </a:solidFill>
                        </a:rPr>
                      </a:br>
                      <a:r>
                        <a:rPr lang="nl-NL" sz="1400" baseline="0" smtClean="0">
                          <a:solidFill>
                            <a:srgbClr val="1B2764"/>
                          </a:solidFill>
                        </a:rPr>
                        <a:t>- Advies over schadevergoeding</a:t>
                      </a:r>
                    </a:p>
                    <a:p>
                      <a:pPr marL="0" indent="0">
                        <a:buFontTx/>
                        <a:buNone/>
                      </a:pPr>
                      <a:endParaRPr lang="nl-NL" sz="1400" baseline="0" smtClean="0">
                        <a:solidFill>
                          <a:srgbClr val="1B2764"/>
                        </a:solidFill>
                      </a:endParaRPr>
                    </a:p>
                    <a:p>
                      <a:pPr marL="285750" indent="-285750">
                        <a:buFontTx/>
                        <a:buChar char="-"/>
                      </a:pPr>
                      <a:endParaRPr lang="nl-NL" sz="1400" baseline="0" dirty="0" smtClean="0">
                        <a:solidFill>
                          <a:srgbClr val="1B2764"/>
                        </a:solidFill>
                      </a:endParaRPr>
                    </a:p>
                  </a:txBody>
                  <a:tcPr marT="34300" marB="34300"/>
                </a:tc>
              </a:tr>
            </a:tbl>
          </a:graphicData>
        </a:graphic>
      </p:graphicFrame>
    </p:spTree>
    <p:extLst>
      <p:ext uri="{BB962C8B-B14F-4D97-AF65-F5344CB8AC3E}">
        <p14:creationId xmlns:p14="http://schemas.microsoft.com/office/powerpoint/2010/main" val="213445525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Schrijfplan: alinea 2</a:t>
            </a:r>
            <a:endParaRPr lang="en-US" dirty="0"/>
          </a:p>
        </p:txBody>
      </p:sp>
      <p:sp>
        <p:nvSpPr>
          <p:cNvPr id="4" name="Date Placeholder 3"/>
          <p:cNvSpPr>
            <a:spLocks noGrp="1"/>
          </p:cNvSpPr>
          <p:nvPr>
            <p:ph type="dt" sz="half" idx="10"/>
          </p:nvPr>
        </p:nvSpPr>
        <p:spPr/>
        <p:txBody>
          <a:bodyPr/>
          <a:lstStyle/>
          <a:p>
            <a:pPr>
              <a:defRPr/>
            </a:pPr>
            <a:fld id="{F3F86243-3EE2-49E3-B96E-36110BE3B5DE}" type="datetime1">
              <a:rPr lang="en-US" smtClean="0"/>
              <a:pPr>
                <a:defRPr/>
              </a:pPr>
              <a:t>22-05-14</a:t>
            </a:fld>
            <a:endParaRPr lang="en-US" i="0">
              <a:latin typeface="Times" pitchFamily="1" charset="0"/>
            </a:endParaRPr>
          </a:p>
        </p:txBody>
      </p:sp>
      <p:sp>
        <p:nvSpPr>
          <p:cNvPr id="5" name="Slide Number Placeholder 4"/>
          <p:cNvSpPr>
            <a:spLocks noGrp="1"/>
          </p:cNvSpPr>
          <p:nvPr>
            <p:ph type="sldNum" sz="quarter" idx="11"/>
          </p:nvPr>
        </p:nvSpPr>
        <p:spPr/>
        <p:txBody>
          <a:bodyPr/>
          <a:lstStyle/>
          <a:p>
            <a:pPr>
              <a:defRPr/>
            </a:pPr>
            <a:fld id="{73B0F738-D566-4B4D-96F8-175DE941D0AE}" type="slidenum">
              <a:rPr lang="en-US" smtClean="0"/>
              <a:pPr>
                <a:defRPr/>
              </a:pPr>
              <a:t>5</a:t>
            </a:fld>
            <a:endParaRPr lang="en-US"/>
          </a:p>
        </p:txBody>
      </p:sp>
      <p:graphicFrame>
        <p:nvGraphicFramePr>
          <p:cNvPr id="6" name="Tijdelijke aanduiding voor inhoud 3"/>
          <p:cNvGraphicFramePr>
            <a:graphicFrameLocks noGrp="1"/>
          </p:cNvGraphicFramePr>
          <p:nvPr>
            <p:ph idx="1"/>
            <p:extLst>
              <p:ext uri="{D42A27DB-BD31-4B8C-83A1-F6EECF244321}">
                <p14:modId xmlns:p14="http://schemas.microsoft.com/office/powerpoint/2010/main" val="3416311699"/>
              </p:ext>
            </p:extLst>
          </p:nvPr>
        </p:nvGraphicFramePr>
        <p:xfrm>
          <a:off x="251519" y="1402556"/>
          <a:ext cx="8640960" cy="2076035"/>
        </p:xfrm>
        <a:graphic>
          <a:graphicData uri="http://schemas.openxmlformats.org/drawingml/2006/table">
            <a:tbl>
              <a:tblPr firstRow="1" bandRow="1">
                <a:tableStyleId>{21E4AEA4-8DFA-4A89-87EB-49C32662AFE0}</a:tableStyleId>
              </a:tblPr>
              <a:tblGrid>
                <a:gridCol w="701344"/>
                <a:gridCol w="1553963"/>
                <a:gridCol w="2109639"/>
                <a:gridCol w="1548560"/>
                <a:gridCol w="2727454"/>
              </a:tblGrid>
              <a:tr h="308558">
                <a:tc>
                  <a:txBody>
                    <a:bodyPr/>
                    <a:lstStyle/>
                    <a:p>
                      <a:r>
                        <a:rPr lang="nl-NL" sz="1400" dirty="0" err="1" smtClean="0"/>
                        <a:t>Ali-nea</a:t>
                      </a:r>
                      <a:r>
                        <a:rPr lang="nl-NL" sz="1400" dirty="0" smtClean="0"/>
                        <a:t> </a:t>
                      </a:r>
                      <a:endParaRPr lang="nl-NL" sz="1400" dirty="0"/>
                    </a:p>
                  </a:txBody>
                  <a:tcPr marT="34300" marB="34300"/>
                </a:tc>
                <a:tc>
                  <a:txBody>
                    <a:bodyPr/>
                    <a:lstStyle/>
                    <a:p>
                      <a:r>
                        <a:rPr lang="nl-NL" sz="1400" dirty="0" smtClean="0"/>
                        <a:t>Tussenkop</a:t>
                      </a:r>
                      <a:endParaRPr lang="nl-NL" sz="1400" dirty="0"/>
                    </a:p>
                  </a:txBody>
                  <a:tcPr marT="34300" marB="34300"/>
                </a:tc>
                <a:tc>
                  <a:txBody>
                    <a:bodyPr/>
                    <a:lstStyle/>
                    <a:p>
                      <a:r>
                        <a:rPr lang="nl-NL" sz="1400" dirty="0" smtClean="0"/>
                        <a:t>Deelonderwerp </a:t>
                      </a:r>
                      <a:endParaRPr lang="nl-NL" sz="1400" dirty="0"/>
                    </a:p>
                  </a:txBody>
                  <a:tcPr marT="34300" marB="34300"/>
                </a:tc>
                <a:tc>
                  <a:txBody>
                    <a:bodyPr/>
                    <a:lstStyle/>
                    <a:p>
                      <a:r>
                        <a:rPr lang="nl-NL" sz="1400" dirty="0" smtClean="0"/>
                        <a:t>Kernzin </a:t>
                      </a:r>
                      <a:endParaRPr lang="nl-NL" sz="1400" dirty="0"/>
                    </a:p>
                  </a:txBody>
                  <a:tcPr marT="34300" marB="34300"/>
                </a:tc>
                <a:tc>
                  <a:txBody>
                    <a:bodyPr/>
                    <a:lstStyle/>
                    <a:p>
                      <a:pPr algn="l"/>
                      <a:r>
                        <a:rPr lang="nl-NL" sz="1400" dirty="0" smtClean="0"/>
                        <a:t>Extra informatie / voorbeelden / uitleg</a:t>
                      </a:r>
                      <a:endParaRPr lang="nl-NL" sz="1400" dirty="0"/>
                    </a:p>
                  </a:txBody>
                  <a:tcPr marT="34300" marB="34300"/>
                </a:tc>
              </a:tr>
              <a:tr h="1580716">
                <a:tc>
                  <a:txBody>
                    <a:bodyPr/>
                    <a:lstStyle/>
                    <a:p>
                      <a:r>
                        <a:rPr lang="nl-NL" sz="1400" dirty="0" smtClean="0">
                          <a:solidFill>
                            <a:srgbClr val="1B2764"/>
                          </a:solidFill>
                        </a:rPr>
                        <a:t>2</a:t>
                      </a:r>
                      <a:endParaRPr lang="nl-NL" sz="1400" dirty="0">
                        <a:solidFill>
                          <a:srgbClr val="1B2764"/>
                        </a:solidFill>
                      </a:endParaRPr>
                    </a:p>
                  </a:txBody>
                  <a:tcPr marT="34300" marB="34300"/>
                </a:tc>
                <a:tc>
                  <a:txBody>
                    <a:bodyPr/>
                    <a:lstStyle/>
                    <a:p>
                      <a:r>
                        <a:rPr lang="nl-NL" sz="1400" dirty="0" smtClean="0">
                          <a:solidFill>
                            <a:srgbClr val="1B2764"/>
                          </a:solidFill>
                        </a:rPr>
                        <a:t>Relevante feiten</a:t>
                      </a:r>
                      <a:endParaRPr lang="nl-NL" sz="1400" dirty="0">
                        <a:solidFill>
                          <a:srgbClr val="1B2764"/>
                        </a:solidFill>
                      </a:endParaRPr>
                    </a:p>
                  </a:txBody>
                  <a:tcPr marT="34300" marB="34300"/>
                </a:tc>
                <a:tc>
                  <a:txBody>
                    <a:bodyPr/>
                    <a:lstStyle/>
                    <a:p>
                      <a:r>
                        <a:rPr lang="nl-NL" sz="1400" dirty="0" smtClean="0">
                          <a:solidFill>
                            <a:srgbClr val="1B2764"/>
                          </a:solidFill>
                        </a:rPr>
                        <a:t>gebeurtenissen in hoofdzaken </a:t>
                      </a:r>
                      <a:endParaRPr lang="nl-NL" sz="1400" dirty="0">
                        <a:solidFill>
                          <a:srgbClr val="1B2764"/>
                        </a:solidFill>
                      </a:endParaRPr>
                    </a:p>
                  </a:txBody>
                  <a:tcPr marT="34300" marB="34300"/>
                </a:tc>
                <a:tc>
                  <a:txBody>
                    <a:bodyPr/>
                    <a:lstStyle/>
                    <a:p>
                      <a:r>
                        <a:rPr lang="nl-NL" sz="1400" dirty="0" smtClean="0">
                          <a:solidFill>
                            <a:srgbClr val="1B2764"/>
                          </a:solidFill>
                        </a:rPr>
                        <a:t>U kreeg </a:t>
                      </a:r>
                      <a:r>
                        <a:rPr lang="nl-NL" sz="1400" baseline="0" dirty="0" smtClean="0">
                          <a:solidFill>
                            <a:srgbClr val="1B2764"/>
                          </a:solidFill>
                        </a:rPr>
                        <a:t>van een kennis, de heer </a:t>
                      </a:r>
                      <a:r>
                        <a:rPr lang="nl-NL" sz="1400" baseline="0" dirty="0" err="1" smtClean="0">
                          <a:solidFill>
                            <a:srgbClr val="1B2764"/>
                          </a:solidFill>
                        </a:rPr>
                        <a:t>Kooij</a:t>
                      </a:r>
                      <a:r>
                        <a:rPr lang="nl-NL" sz="1400" baseline="0" dirty="0" smtClean="0">
                          <a:solidFill>
                            <a:srgbClr val="1B2764"/>
                          </a:solidFill>
                        </a:rPr>
                        <a:t>, een klap in uw gezicht. </a:t>
                      </a:r>
                      <a:endParaRPr lang="nl-NL" sz="1400" dirty="0">
                        <a:solidFill>
                          <a:srgbClr val="1B2764"/>
                        </a:solidFill>
                      </a:endParaRPr>
                    </a:p>
                  </a:txBody>
                  <a:tcPr marT="34300" marB="34300"/>
                </a:tc>
                <a:tc>
                  <a:txBody>
                    <a:bodyPr/>
                    <a:lstStyle/>
                    <a:p>
                      <a:pPr marL="285750" indent="-285750">
                        <a:buFontTx/>
                        <a:buChar char="-"/>
                      </a:pPr>
                      <a:r>
                        <a:rPr lang="nl-NL" sz="1400" baseline="0" dirty="0" smtClean="0">
                          <a:solidFill>
                            <a:srgbClr val="1B2764"/>
                          </a:solidFill>
                        </a:rPr>
                        <a:t>Materiële schade </a:t>
                      </a:r>
                      <a:r>
                        <a:rPr lang="nl-NL" sz="1400" kern="1200" dirty="0" smtClean="0">
                          <a:solidFill>
                            <a:srgbClr val="1B2764"/>
                          </a:solidFill>
                          <a:latin typeface="+mn-lt"/>
                          <a:ea typeface="+mn-ea"/>
                          <a:cs typeface="+mn-cs"/>
                        </a:rPr>
                        <a:t>€ 450,-. </a:t>
                      </a:r>
                    </a:p>
                    <a:p>
                      <a:pPr marL="285750" indent="-285750">
                        <a:buFontTx/>
                        <a:buChar char="-"/>
                      </a:pPr>
                      <a:r>
                        <a:rPr lang="nl-NL" sz="1400" kern="1200" baseline="0" dirty="0" smtClean="0">
                          <a:solidFill>
                            <a:srgbClr val="1B2764"/>
                          </a:solidFill>
                          <a:latin typeface="+mn-lt"/>
                          <a:ea typeface="+mn-ea"/>
                          <a:cs typeface="+mn-cs"/>
                        </a:rPr>
                        <a:t>Immateriële schade </a:t>
                      </a:r>
                      <a:r>
                        <a:rPr lang="nl-NL" sz="1400" kern="1200" dirty="0" smtClean="0">
                          <a:solidFill>
                            <a:srgbClr val="1B2764"/>
                          </a:solidFill>
                          <a:latin typeface="+mn-lt"/>
                          <a:ea typeface="+mn-ea"/>
                          <a:cs typeface="+mn-cs"/>
                        </a:rPr>
                        <a:t>€ 1.500,-</a:t>
                      </a:r>
                    </a:p>
                    <a:p>
                      <a:pPr marL="285750" indent="-285750">
                        <a:buFontTx/>
                        <a:buChar char="-"/>
                      </a:pPr>
                      <a:r>
                        <a:rPr lang="nl-NL" sz="1400" kern="1200" baseline="0" dirty="0" smtClean="0">
                          <a:solidFill>
                            <a:srgbClr val="1B2764"/>
                          </a:solidFill>
                          <a:latin typeface="+mn-lt"/>
                          <a:ea typeface="+mn-ea"/>
                          <a:cs typeface="+mn-cs"/>
                        </a:rPr>
                        <a:t>Bezwaren van de heer </a:t>
                      </a:r>
                      <a:r>
                        <a:rPr lang="nl-NL" sz="1400" kern="1200" baseline="0" dirty="0" err="1" smtClean="0">
                          <a:solidFill>
                            <a:srgbClr val="1B2764"/>
                          </a:solidFill>
                          <a:latin typeface="+mn-lt"/>
                          <a:ea typeface="+mn-ea"/>
                          <a:cs typeface="+mn-cs"/>
                        </a:rPr>
                        <a:t>Kooij</a:t>
                      </a:r>
                      <a:endParaRPr lang="nl-NL" sz="1400" baseline="0" dirty="0" smtClean="0">
                        <a:solidFill>
                          <a:srgbClr val="1B2764"/>
                        </a:solidFill>
                      </a:endParaRPr>
                    </a:p>
                  </a:txBody>
                  <a:tcPr marT="34300" marB="34300"/>
                </a:tc>
              </a:tr>
            </a:tbl>
          </a:graphicData>
        </a:graphic>
      </p:graphicFrame>
    </p:spTree>
    <p:extLst>
      <p:ext uri="{BB962C8B-B14F-4D97-AF65-F5344CB8AC3E}">
        <p14:creationId xmlns:p14="http://schemas.microsoft.com/office/powerpoint/2010/main" val="410773851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Schrijfplan: alinea 3</a:t>
            </a:r>
            <a:endParaRPr lang="en-US" dirty="0"/>
          </a:p>
        </p:txBody>
      </p:sp>
      <p:sp>
        <p:nvSpPr>
          <p:cNvPr id="4" name="Date Placeholder 3"/>
          <p:cNvSpPr>
            <a:spLocks noGrp="1"/>
          </p:cNvSpPr>
          <p:nvPr>
            <p:ph type="dt" sz="half" idx="10"/>
          </p:nvPr>
        </p:nvSpPr>
        <p:spPr/>
        <p:txBody>
          <a:bodyPr/>
          <a:lstStyle/>
          <a:p>
            <a:pPr>
              <a:defRPr/>
            </a:pPr>
            <a:fld id="{F3F86243-3EE2-49E3-B96E-36110BE3B5DE}" type="datetime1">
              <a:rPr lang="en-US" smtClean="0"/>
              <a:pPr>
                <a:defRPr/>
              </a:pPr>
              <a:t>22-05-14</a:t>
            </a:fld>
            <a:endParaRPr lang="en-US" i="0">
              <a:latin typeface="Times" pitchFamily="1" charset="0"/>
            </a:endParaRPr>
          </a:p>
        </p:txBody>
      </p:sp>
      <p:sp>
        <p:nvSpPr>
          <p:cNvPr id="5" name="Slide Number Placeholder 4"/>
          <p:cNvSpPr>
            <a:spLocks noGrp="1"/>
          </p:cNvSpPr>
          <p:nvPr>
            <p:ph type="sldNum" sz="quarter" idx="11"/>
          </p:nvPr>
        </p:nvSpPr>
        <p:spPr/>
        <p:txBody>
          <a:bodyPr/>
          <a:lstStyle/>
          <a:p>
            <a:pPr>
              <a:defRPr/>
            </a:pPr>
            <a:fld id="{73B0F738-D566-4B4D-96F8-175DE941D0AE}" type="slidenum">
              <a:rPr lang="en-US" smtClean="0"/>
              <a:pPr>
                <a:defRPr/>
              </a:pPr>
              <a:t>6</a:t>
            </a:fld>
            <a:endParaRPr lang="en-US"/>
          </a:p>
        </p:txBody>
      </p:sp>
      <p:graphicFrame>
        <p:nvGraphicFramePr>
          <p:cNvPr id="6" name="Tijdelijke aanduiding voor inhoud 3"/>
          <p:cNvGraphicFramePr>
            <a:graphicFrameLocks noGrp="1"/>
          </p:cNvGraphicFramePr>
          <p:nvPr>
            <p:ph idx="1"/>
            <p:extLst>
              <p:ext uri="{D42A27DB-BD31-4B8C-83A1-F6EECF244321}">
                <p14:modId xmlns:p14="http://schemas.microsoft.com/office/powerpoint/2010/main" val="143938196"/>
              </p:ext>
            </p:extLst>
          </p:nvPr>
        </p:nvGraphicFramePr>
        <p:xfrm>
          <a:off x="251520" y="1402556"/>
          <a:ext cx="8640960" cy="2626102"/>
        </p:xfrm>
        <a:graphic>
          <a:graphicData uri="http://schemas.openxmlformats.org/drawingml/2006/table">
            <a:tbl>
              <a:tblPr firstRow="1" bandRow="1">
                <a:tableStyleId>{21E4AEA4-8DFA-4A89-87EB-49C32662AFE0}</a:tableStyleId>
              </a:tblPr>
              <a:tblGrid>
                <a:gridCol w="701344"/>
                <a:gridCol w="1553962"/>
                <a:gridCol w="1875857"/>
                <a:gridCol w="1948182"/>
                <a:gridCol w="2561615"/>
              </a:tblGrid>
              <a:tr h="334555">
                <a:tc>
                  <a:txBody>
                    <a:bodyPr/>
                    <a:lstStyle/>
                    <a:p>
                      <a:r>
                        <a:rPr lang="nl-NL" sz="1400" dirty="0" err="1" smtClean="0"/>
                        <a:t>Ali-nea</a:t>
                      </a:r>
                      <a:r>
                        <a:rPr lang="nl-NL" sz="1400" dirty="0" smtClean="0"/>
                        <a:t> </a:t>
                      </a:r>
                      <a:endParaRPr lang="nl-NL" sz="1400" dirty="0"/>
                    </a:p>
                  </a:txBody>
                  <a:tcPr marT="34300" marB="34300"/>
                </a:tc>
                <a:tc>
                  <a:txBody>
                    <a:bodyPr/>
                    <a:lstStyle/>
                    <a:p>
                      <a:r>
                        <a:rPr lang="nl-NL" sz="1400" dirty="0" smtClean="0"/>
                        <a:t>Tussenkop</a:t>
                      </a:r>
                      <a:endParaRPr lang="nl-NL" sz="1400" dirty="0"/>
                    </a:p>
                  </a:txBody>
                  <a:tcPr marT="34300" marB="34300"/>
                </a:tc>
                <a:tc>
                  <a:txBody>
                    <a:bodyPr/>
                    <a:lstStyle/>
                    <a:p>
                      <a:r>
                        <a:rPr lang="nl-NL" sz="1400" dirty="0" smtClean="0"/>
                        <a:t>Deel- onderwerp </a:t>
                      </a:r>
                      <a:endParaRPr lang="nl-NL" sz="1400" dirty="0"/>
                    </a:p>
                  </a:txBody>
                  <a:tcPr marT="34300" marB="34300"/>
                </a:tc>
                <a:tc>
                  <a:txBody>
                    <a:bodyPr/>
                    <a:lstStyle/>
                    <a:p>
                      <a:r>
                        <a:rPr lang="nl-NL" sz="1400" dirty="0" smtClean="0"/>
                        <a:t>Kernzin </a:t>
                      </a:r>
                      <a:endParaRPr lang="nl-NL" sz="1400" dirty="0"/>
                    </a:p>
                  </a:txBody>
                  <a:tcPr marT="34300" marB="34300"/>
                </a:tc>
                <a:tc>
                  <a:txBody>
                    <a:bodyPr/>
                    <a:lstStyle/>
                    <a:p>
                      <a:pPr algn="l"/>
                      <a:r>
                        <a:rPr lang="nl-NL" sz="1400" dirty="0" smtClean="0"/>
                        <a:t>Extra informatie / voorbeelden / uitleg</a:t>
                      </a:r>
                      <a:endParaRPr lang="nl-NL" sz="1400" dirty="0"/>
                    </a:p>
                  </a:txBody>
                  <a:tcPr marT="34300" marB="34300"/>
                </a:tc>
              </a:tr>
              <a:tr h="2130783">
                <a:tc>
                  <a:txBody>
                    <a:bodyPr/>
                    <a:lstStyle/>
                    <a:p>
                      <a:r>
                        <a:rPr lang="nl-NL" sz="1400" dirty="0" smtClean="0">
                          <a:solidFill>
                            <a:srgbClr val="1B2764"/>
                          </a:solidFill>
                        </a:rPr>
                        <a:t>3</a:t>
                      </a:r>
                      <a:endParaRPr lang="nl-NL" sz="1400" dirty="0">
                        <a:solidFill>
                          <a:srgbClr val="1B2764"/>
                        </a:solidFill>
                      </a:endParaRPr>
                    </a:p>
                  </a:txBody>
                  <a:tcPr marT="34300" marB="34300"/>
                </a:tc>
                <a:tc>
                  <a:txBody>
                    <a:bodyPr/>
                    <a:lstStyle/>
                    <a:p>
                      <a:r>
                        <a:rPr lang="nl-NL" sz="1400" dirty="0" smtClean="0">
                          <a:solidFill>
                            <a:srgbClr val="1B2764"/>
                          </a:solidFill>
                        </a:rPr>
                        <a:t>Juridische</a:t>
                      </a:r>
                      <a:r>
                        <a:rPr lang="nl-NL" sz="1400" baseline="0" dirty="0" smtClean="0">
                          <a:solidFill>
                            <a:srgbClr val="1B2764"/>
                          </a:solidFill>
                        </a:rPr>
                        <a:t> aspecten</a:t>
                      </a:r>
                      <a:endParaRPr lang="nl-NL" sz="1400" dirty="0">
                        <a:solidFill>
                          <a:srgbClr val="1B2764"/>
                        </a:solidFill>
                      </a:endParaRPr>
                    </a:p>
                  </a:txBody>
                  <a:tcPr marT="34300" marB="34300"/>
                </a:tc>
                <a:tc>
                  <a:txBody>
                    <a:bodyPr/>
                    <a:lstStyle/>
                    <a:p>
                      <a:pPr marL="285750" indent="-285750">
                        <a:buFontTx/>
                        <a:buChar char="-"/>
                      </a:pPr>
                      <a:r>
                        <a:rPr lang="nl-NL" sz="1400" dirty="0" smtClean="0">
                          <a:solidFill>
                            <a:srgbClr val="1B2764"/>
                          </a:solidFill>
                        </a:rPr>
                        <a:t>relevante feiten door juridische bril</a:t>
                      </a:r>
                    </a:p>
                    <a:p>
                      <a:pPr marL="285750" indent="-285750">
                        <a:buFontTx/>
                        <a:buChar char="-"/>
                      </a:pPr>
                      <a:r>
                        <a:rPr lang="nl-NL" sz="1400" dirty="0" smtClean="0">
                          <a:solidFill>
                            <a:srgbClr val="1B2764"/>
                          </a:solidFill>
                        </a:rPr>
                        <a:t>juridische conclusie</a:t>
                      </a:r>
                    </a:p>
                  </a:txBody>
                  <a:tcPr marT="34300" marB="34300"/>
                </a:tc>
                <a:tc>
                  <a:txBody>
                    <a:bodyPr/>
                    <a:lstStyle/>
                    <a:p>
                      <a:r>
                        <a:rPr lang="nl-NL" sz="1400" dirty="0" smtClean="0">
                          <a:solidFill>
                            <a:srgbClr val="1B2764"/>
                          </a:solidFill>
                        </a:rPr>
                        <a:t>De</a:t>
                      </a:r>
                      <a:r>
                        <a:rPr lang="nl-NL" sz="1400" baseline="0" dirty="0" smtClean="0">
                          <a:solidFill>
                            <a:srgbClr val="1B2764"/>
                          </a:solidFill>
                        </a:rPr>
                        <a:t> heer </a:t>
                      </a:r>
                      <a:r>
                        <a:rPr lang="nl-NL" sz="1400" baseline="0" dirty="0" err="1" smtClean="0">
                          <a:solidFill>
                            <a:srgbClr val="1B2764"/>
                          </a:solidFill>
                        </a:rPr>
                        <a:t>Kooij</a:t>
                      </a:r>
                      <a:r>
                        <a:rPr lang="nl-NL" sz="1400" baseline="0" dirty="0" smtClean="0">
                          <a:solidFill>
                            <a:srgbClr val="1B2764"/>
                          </a:solidFill>
                        </a:rPr>
                        <a:t> heeft juridisch gezien gehandeld in strijd met de maatschappelijke zorgvuldigheid. </a:t>
                      </a:r>
                      <a:endParaRPr lang="nl-NL" sz="1400" dirty="0" smtClean="0">
                        <a:solidFill>
                          <a:srgbClr val="1B2764"/>
                        </a:solidFill>
                      </a:endParaRPr>
                    </a:p>
                  </a:txBody>
                  <a:tcPr marT="34300" marB="34300"/>
                </a:tc>
                <a:tc>
                  <a:txBody>
                    <a:bodyPr/>
                    <a:lstStyle/>
                    <a:p>
                      <a:pPr marL="285750" indent="-285750">
                        <a:buFontTx/>
                        <a:buChar char="-"/>
                      </a:pPr>
                      <a:r>
                        <a:rPr lang="nl-NL" sz="1400" baseline="0" dirty="0" smtClean="0">
                          <a:solidFill>
                            <a:srgbClr val="1B2764"/>
                          </a:solidFill>
                        </a:rPr>
                        <a:t>Het gedrag van de heer </a:t>
                      </a:r>
                      <a:r>
                        <a:rPr lang="nl-NL" sz="1400" baseline="0" dirty="0" err="1" smtClean="0">
                          <a:solidFill>
                            <a:srgbClr val="1B2764"/>
                          </a:solidFill>
                        </a:rPr>
                        <a:t>Kooij</a:t>
                      </a:r>
                      <a:r>
                        <a:rPr lang="nl-NL" sz="1400" baseline="0" dirty="0" smtClean="0">
                          <a:solidFill>
                            <a:srgbClr val="1B2764"/>
                          </a:solidFill>
                        </a:rPr>
                        <a:t> is onrechtmatig</a:t>
                      </a:r>
                    </a:p>
                    <a:p>
                      <a:pPr marL="285750" indent="-285750">
                        <a:buFontTx/>
                        <a:buChar char="-"/>
                      </a:pPr>
                      <a:r>
                        <a:rPr lang="nl-NL" sz="1400" baseline="0" dirty="0" smtClean="0">
                          <a:solidFill>
                            <a:srgbClr val="1B2764"/>
                          </a:solidFill>
                        </a:rPr>
                        <a:t>Causaal verband tussen klap en de val op de grond</a:t>
                      </a:r>
                    </a:p>
                    <a:p>
                      <a:pPr marL="285750" indent="-285750">
                        <a:buFontTx/>
                        <a:buChar char="-"/>
                      </a:pPr>
                      <a:r>
                        <a:rPr lang="nl-NL" sz="1400" baseline="0" dirty="0" smtClean="0">
                          <a:solidFill>
                            <a:srgbClr val="1B2764"/>
                          </a:solidFill>
                        </a:rPr>
                        <a:t>Recht op schadevergoeding</a:t>
                      </a:r>
                    </a:p>
                    <a:p>
                      <a:pPr marL="285750" indent="-285750">
                        <a:buFontTx/>
                        <a:buChar char="-"/>
                      </a:pPr>
                      <a:r>
                        <a:rPr lang="nl-NL" sz="1400" baseline="0" dirty="0" smtClean="0">
                          <a:solidFill>
                            <a:srgbClr val="1B2764"/>
                          </a:solidFill>
                        </a:rPr>
                        <a:t>Immateriële schade aan de hoge kant</a:t>
                      </a:r>
                    </a:p>
                    <a:p>
                      <a:pPr marL="285750" indent="-285750">
                        <a:buFontTx/>
                        <a:buChar char="-"/>
                      </a:pPr>
                      <a:endParaRPr lang="nl-NL" sz="1400" baseline="0" dirty="0" smtClean="0">
                        <a:solidFill>
                          <a:srgbClr val="1B2764"/>
                        </a:solidFill>
                      </a:endParaRPr>
                    </a:p>
                  </a:txBody>
                  <a:tcPr marT="34300" marB="34300"/>
                </a:tc>
              </a:tr>
            </a:tbl>
          </a:graphicData>
        </a:graphic>
      </p:graphicFrame>
    </p:spTree>
    <p:extLst>
      <p:ext uri="{BB962C8B-B14F-4D97-AF65-F5344CB8AC3E}">
        <p14:creationId xmlns:p14="http://schemas.microsoft.com/office/powerpoint/2010/main" val="41077385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Schrijfplan: alinea 4</a:t>
            </a:r>
            <a:endParaRPr lang="en-US" dirty="0"/>
          </a:p>
        </p:txBody>
      </p:sp>
      <p:sp>
        <p:nvSpPr>
          <p:cNvPr id="4" name="Date Placeholder 3"/>
          <p:cNvSpPr>
            <a:spLocks noGrp="1"/>
          </p:cNvSpPr>
          <p:nvPr>
            <p:ph type="dt" sz="half" idx="10"/>
          </p:nvPr>
        </p:nvSpPr>
        <p:spPr/>
        <p:txBody>
          <a:bodyPr/>
          <a:lstStyle/>
          <a:p>
            <a:pPr>
              <a:defRPr/>
            </a:pPr>
            <a:fld id="{F3F86243-3EE2-49E3-B96E-36110BE3B5DE}" type="datetime1">
              <a:rPr lang="en-US" smtClean="0"/>
              <a:pPr>
                <a:defRPr/>
              </a:pPr>
              <a:t>22-05-14</a:t>
            </a:fld>
            <a:endParaRPr lang="en-US" i="0">
              <a:latin typeface="Times" pitchFamily="1" charset="0"/>
            </a:endParaRPr>
          </a:p>
        </p:txBody>
      </p:sp>
      <p:sp>
        <p:nvSpPr>
          <p:cNvPr id="5" name="Slide Number Placeholder 4"/>
          <p:cNvSpPr>
            <a:spLocks noGrp="1"/>
          </p:cNvSpPr>
          <p:nvPr>
            <p:ph type="sldNum" sz="quarter" idx="11"/>
          </p:nvPr>
        </p:nvSpPr>
        <p:spPr/>
        <p:txBody>
          <a:bodyPr/>
          <a:lstStyle/>
          <a:p>
            <a:pPr>
              <a:defRPr/>
            </a:pPr>
            <a:fld id="{73B0F738-D566-4B4D-96F8-175DE941D0AE}" type="slidenum">
              <a:rPr lang="en-US" smtClean="0"/>
              <a:pPr>
                <a:defRPr/>
              </a:pPr>
              <a:t>7</a:t>
            </a:fld>
            <a:endParaRPr lang="en-US"/>
          </a:p>
        </p:txBody>
      </p:sp>
      <p:graphicFrame>
        <p:nvGraphicFramePr>
          <p:cNvPr id="6" name="Tijdelijke aanduiding voor inhoud 3"/>
          <p:cNvGraphicFramePr>
            <a:graphicFrameLocks noGrp="1"/>
          </p:cNvGraphicFramePr>
          <p:nvPr>
            <p:ph idx="1"/>
            <p:extLst>
              <p:ext uri="{D42A27DB-BD31-4B8C-83A1-F6EECF244321}">
                <p14:modId xmlns:p14="http://schemas.microsoft.com/office/powerpoint/2010/main" val="3613430258"/>
              </p:ext>
            </p:extLst>
          </p:nvPr>
        </p:nvGraphicFramePr>
        <p:xfrm>
          <a:off x="3" y="1402556"/>
          <a:ext cx="9143999" cy="1181139"/>
        </p:xfrm>
        <a:graphic>
          <a:graphicData uri="http://schemas.openxmlformats.org/drawingml/2006/table">
            <a:tbl>
              <a:tblPr firstRow="1" bandRow="1">
                <a:tableStyleId>{21E4AEA4-8DFA-4A89-87EB-49C32662AFE0}</a:tableStyleId>
              </a:tblPr>
              <a:tblGrid>
                <a:gridCol w="742173"/>
                <a:gridCol w="1741593"/>
                <a:gridCol w="1944216"/>
                <a:gridCol w="1829783"/>
                <a:gridCol w="2886234"/>
              </a:tblGrid>
              <a:tr h="480080">
                <a:tc>
                  <a:txBody>
                    <a:bodyPr/>
                    <a:lstStyle/>
                    <a:p>
                      <a:r>
                        <a:rPr lang="nl-NL" sz="1400" dirty="0" err="1" smtClean="0"/>
                        <a:t>Ali-nea</a:t>
                      </a:r>
                      <a:r>
                        <a:rPr lang="nl-NL" sz="1400" dirty="0" smtClean="0"/>
                        <a:t> </a:t>
                      </a:r>
                      <a:endParaRPr lang="nl-NL" sz="1400" dirty="0"/>
                    </a:p>
                  </a:txBody>
                  <a:tcPr marT="34300" marB="34300"/>
                </a:tc>
                <a:tc>
                  <a:txBody>
                    <a:bodyPr/>
                    <a:lstStyle/>
                    <a:p>
                      <a:r>
                        <a:rPr lang="nl-NL" sz="1400" dirty="0" smtClean="0"/>
                        <a:t>Tussenkop</a:t>
                      </a:r>
                      <a:endParaRPr lang="nl-NL" sz="1400" dirty="0"/>
                    </a:p>
                  </a:txBody>
                  <a:tcPr marT="34300" marB="34300"/>
                </a:tc>
                <a:tc>
                  <a:txBody>
                    <a:bodyPr/>
                    <a:lstStyle/>
                    <a:p>
                      <a:r>
                        <a:rPr lang="nl-NL" sz="1400" dirty="0" smtClean="0"/>
                        <a:t>Deelonderwerp </a:t>
                      </a:r>
                      <a:endParaRPr lang="nl-NL" sz="1400" dirty="0"/>
                    </a:p>
                  </a:txBody>
                  <a:tcPr marT="34300" marB="34300"/>
                </a:tc>
                <a:tc>
                  <a:txBody>
                    <a:bodyPr/>
                    <a:lstStyle/>
                    <a:p>
                      <a:r>
                        <a:rPr lang="nl-NL" sz="1400" dirty="0" smtClean="0"/>
                        <a:t>Kernzin </a:t>
                      </a:r>
                      <a:endParaRPr lang="nl-NL" sz="1400" dirty="0"/>
                    </a:p>
                  </a:txBody>
                  <a:tcPr marT="34300" marB="34300"/>
                </a:tc>
                <a:tc>
                  <a:txBody>
                    <a:bodyPr/>
                    <a:lstStyle/>
                    <a:p>
                      <a:pPr algn="l"/>
                      <a:r>
                        <a:rPr lang="nl-NL" sz="1400" dirty="0" smtClean="0"/>
                        <a:t>Extra informatie / voorbeelden / uitleg</a:t>
                      </a:r>
                      <a:endParaRPr lang="nl-NL" sz="1400" dirty="0"/>
                    </a:p>
                  </a:txBody>
                  <a:tcPr marT="34300" marB="34300"/>
                </a:tc>
              </a:tr>
              <a:tr h="685820">
                <a:tc>
                  <a:txBody>
                    <a:bodyPr/>
                    <a:lstStyle/>
                    <a:p>
                      <a:r>
                        <a:rPr lang="nl-NL" sz="1400" dirty="0" smtClean="0">
                          <a:solidFill>
                            <a:srgbClr val="002060"/>
                          </a:solidFill>
                        </a:rPr>
                        <a:t>4</a:t>
                      </a:r>
                      <a:endParaRPr lang="nl-NL" sz="1400" dirty="0">
                        <a:solidFill>
                          <a:srgbClr val="002060"/>
                        </a:solidFill>
                      </a:endParaRPr>
                    </a:p>
                  </a:txBody>
                  <a:tcPr marT="34300" marB="34300"/>
                </a:tc>
                <a:tc>
                  <a:txBody>
                    <a:bodyPr/>
                    <a:lstStyle/>
                    <a:p>
                      <a:r>
                        <a:rPr lang="nl-NL" sz="1400" dirty="0" smtClean="0">
                          <a:solidFill>
                            <a:srgbClr val="002060"/>
                          </a:solidFill>
                        </a:rPr>
                        <a:t>Juridische mogelijkheden</a:t>
                      </a:r>
                      <a:endParaRPr lang="nl-NL" sz="1400" dirty="0">
                        <a:solidFill>
                          <a:srgbClr val="002060"/>
                        </a:solidFill>
                      </a:endParaRPr>
                    </a:p>
                  </a:txBody>
                  <a:tcPr marT="34300" marB="34300"/>
                </a:tc>
                <a:tc>
                  <a:txBody>
                    <a:bodyPr/>
                    <a:lstStyle/>
                    <a:p>
                      <a:r>
                        <a:rPr lang="nl-NL" sz="1400" dirty="0" smtClean="0">
                          <a:solidFill>
                            <a:srgbClr val="002060"/>
                          </a:solidFill>
                        </a:rPr>
                        <a:t>relevante opties met voor- en nadelen</a:t>
                      </a:r>
                    </a:p>
                  </a:txBody>
                  <a:tcPr marT="34300" marB="34300"/>
                </a:tc>
                <a:tc>
                  <a:txBody>
                    <a:bodyPr/>
                    <a:lstStyle/>
                    <a:p>
                      <a:endParaRPr lang="nl-NL" sz="1400" dirty="0">
                        <a:solidFill>
                          <a:srgbClr val="002060"/>
                        </a:solidFill>
                      </a:endParaRPr>
                    </a:p>
                  </a:txBody>
                  <a:tcPr marT="34300" marB="34300"/>
                </a:tc>
                <a:tc>
                  <a:txBody>
                    <a:bodyPr/>
                    <a:lstStyle/>
                    <a:p>
                      <a:pPr marL="285750" indent="-285750">
                        <a:buFontTx/>
                        <a:buChar char="-"/>
                      </a:pPr>
                      <a:endParaRPr lang="nl-NL" sz="1400" baseline="0" dirty="0" smtClean="0"/>
                    </a:p>
                  </a:txBody>
                  <a:tcPr marT="34300" marB="34300"/>
                </a:tc>
              </a:tr>
            </a:tbl>
          </a:graphicData>
        </a:graphic>
      </p:graphicFrame>
      <p:sp>
        <p:nvSpPr>
          <p:cNvPr id="7" name="Rectangle 5"/>
          <p:cNvSpPr txBox="1">
            <a:spLocks noChangeArrowheads="1"/>
          </p:cNvSpPr>
          <p:nvPr/>
        </p:nvSpPr>
        <p:spPr bwMode="auto">
          <a:xfrm>
            <a:off x="251520" y="3273828"/>
            <a:ext cx="8640960" cy="14933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rgbClr val="1B2764"/>
                </a:solidFill>
                <a:latin typeface="+mn-lt"/>
                <a:ea typeface="MS PGothic" pitchFamily="34" charset="-128"/>
                <a:cs typeface="+mn-cs"/>
              </a:defRPr>
            </a:lvl1pPr>
            <a:lvl2pPr marL="742950" indent="-285750" algn="l" rtl="0" eaLnBrk="0" fontAlgn="base" hangingPunct="0">
              <a:spcBef>
                <a:spcPct val="20000"/>
              </a:spcBef>
              <a:spcAft>
                <a:spcPct val="0"/>
              </a:spcAft>
              <a:buChar char="–"/>
              <a:defRPr sz="2000">
                <a:solidFill>
                  <a:srgbClr val="1B2764"/>
                </a:solidFill>
                <a:latin typeface="+mn-lt"/>
                <a:ea typeface="MS PGothic" pitchFamily="34" charset="-128"/>
              </a:defRPr>
            </a:lvl2pPr>
            <a:lvl3pPr marL="1143000" indent="-228600" algn="l" rtl="0" eaLnBrk="0" fontAlgn="base" hangingPunct="0">
              <a:spcBef>
                <a:spcPct val="20000"/>
              </a:spcBef>
              <a:spcAft>
                <a:spcPct val="0"/>
              </a:spcAft>
              <a:buChar char="•"/>
              <a:defRPr>
                <a:solidFill>
                  <a:srgbClr val="1B2764"/>
                </a:solidFill>
                <a:latin typeface="+mn-lt"/>
                <a:ea typeface="MS PGothic" pitchFamily="34" charset="-128"/>
              </a:defRPr>
            </a:lvl3pPr>
            <a:lvl4pPr marL="1600200" indent="-228600" algn="l" rtl="0" eaLnBrk="0" fontAlgn="base" hangingPunct="0">
              <a:spcBef>
                <a:spcPct val="20000"/>
              </a:spcBef>
              <a:spcAft>
                <a:spcPct val="0"/>
              </a:spcAft>
              <a:buChar char="–"/>
              <a:defRPr sz="1600">
                <a:solidFill>
                  <a:srgbClr val="1B2764"/>
                </a:solidFill>
                <a:latin typeface="+mn-lt"/>
                <a:ea typeface="MS PGothic" pitchFamily="34" charset="-128"/>
              </a:defRPr>
            </a:lvl4pPr>
            <a:lvl5pPr marL="2057400" indent="-228600" algn="l" rtl="0" eaLnBrk="0" fontAlgn="base" hangingPunct="0">
              <a:spcBef>
                <a:spcPct val="20000"/>
              </a:spcBef>
              <a:spcAft>
                <a:spcPct val="0"/>
              </a:spcAft>
              <a:buChar char="»"/>
              <a:defRPr sz="1400">
                <a:solidFill>
                  <a:srgbClr val="1B2764"/>
                </a:solidFill>
                <a:latin typeface="+mn-lt"/>
                <a:ea typeface="MS PGothic" pitchFamily="34" charset="-128"/>
              </a:defRPr>
            </a:lvl5pPr>
            <a:lvl6pPr marL="2514600" indent="-228600" algn="l" rtl="0" fontAlgn="base">
              <a:spcBef>
                <a:spcPct val="20000"/>
              </a:spcBef>
              <a:spcAft>
                <a:spcPct val="0"/>
              </a:spcAft>
              <a:buChar char="»"/>
              <a:defRPr sz="1400">
                <a:solidFill>
                  <a:srgbClr val="1B2764"/>
                </a:solidFill>
                <a:latin typeface="+mn-lt"/>
                <a:ea typeface="+mn-ea"/>
              </a:defRPr>
            </a:lvl6pPr>
            <a:lvl7pPr marL="2971800" indent="-228600" algn="l" rtl="0" fontAlgn="base">
              <a:spcBef>
                <a:spcPct val="20000"/>
              </a:spcBef>
              <a:spcAft>
                <a:spcPct val="0"/>
              </a:spcAft>
              <a:buChar char="»"/>
              <a:defRPr sz="1400">
                <a:solidFill>
                  <a:srgbClr val="1B2764"/>
                </a:solidFill>
                <a:latin typeface="+mn-lt"/>
                <a:ea typeface="+mn-ea"/>
              </a:defRPr>
            </a:lvl7pPr>
            <a:lvl8pPr marL="3429000" indent="-228600" algn="l" rtl="0" fontAlgn="base">
              <a:spcBef>
                <a:spcPct val="20000"/>
              </a:spcBef>
              <a:spcAft>
                <a:spcPct val="0"/>
              </a:spcAft>
              <a:buChar char="»"/>
              <a:defRPr sz="1400">
                <a:solidFill>
                  <a:srgbClr val="1B2764"/>
                </a:solidFill>
                <a:latin typeface="+mn-lt"/>
                <a:ea typeface="+mn-ea"/>
              </a:defRPr>
            </a:lvl8pPr>
            <a:lvl9pPr marL="3886200" indent="-228600" algn="l" rtl="0" fontAlgn="base">
              <a:spcBef>
                <a:spcPct val="20000"/>
              </a:spcBef>
              <a:spcAft>
                <a:spcPct val="0"/>
              </a:spcAft>
              <a:buChar char="»"/>
              <a:defRPr sz="1400">
                <a:solidFill>
                  <a:srgbClr val="1B2764"/>
                </a:solidFill>
                <a:latin typeface="+mn-lt"/>
                <a:ea typeface="+mn-ea"/>
              </a:defRPr>
            </a:lvl9pPr>
          </a:lstStyle>
          <a:p>
            <a:pPr eaLnBrk="1" hangingPunct="1"/>
            <a:r>
              <a:rPr lang="nl-NL" kern="0" dirty="0" smtClean="0"/>
              <a:t>Slechts één mogelijkheid, dus de juridische mogelijkheden en het formeel advies worden één alinea! </a:t>
            </a:r>
          </a:p>
        </p:txBody>
      </p:sp>
    </p:spTree>
    <p:extLst>
      <p:ext uri="{BB962C8B-B14F-4D97-AF65-F5344CB8AC3E}">
        <p14:creationId xmlns:p14="http://schemas.microsoft.com/office/powerpoint/2010/main" val="410773851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Schrijfplan: alinea 5</a:t>
            </a:r>
            <a:endParaRPr lang="en-US" dirty="0"/>
          </a:p>
        </p:txBody>
      </p:sp>
      <p:sp>
        <p:nvSpPr>
          <p:cNvPr id="4" name="Date Placeholder 3"/>
          <p:cNvSpPr>
            <a:spLocks noGrp="1"/>
          </p:cNvSpPr>
          <p:nvPr>
            <p:ph type="dt" sz="half" idx="10"/>
          </p:nvPr>
        </p:nvSpPr>
        <p:spPr/>
        <p:txBody>
          <a:bodyPr/>
          <a:lstStyle/>
          <a:p>
            <a:pPr>
              <a:defRPr/>
            </a:pPr>
            <a:fld id="{F3F86243-3EE2-49E3-B96E-36110BE3B5DE}" type="datetime1">
              <a:rPr lang="en-US" smtClean="0"/>
              <a:pPr>
                <a:defRPr/>
              </a:pPr>
              <a:t>22-05-14</a:t>
            </a:fld>
            <a:endParaRPr lang="en-US" i="0">
              <a:latin typeface="Times" pitchFamily="1" charset="0"/>
            </a:endParaRPr>
          </a:p>
        </p:txBody>
      </p:sp>
      <p:sp>
        <p:nvSpPr>
          <p:cNvPr id="5" name="Slide Number Placeholder 4"/>
          <p:cNvSpPr>
            <a:spLocks noGrp="1"/>
          </p:cNvSpPr>
          <p:nvPr>
            <p:ph type="sldNum" sz="quarter" idx="11"/>
          </p:nvPr>
        </p:nvSpPr>
        <p:spPr/>
        <p:txBody>
          <a:bodyPr/>
          <a:lstStyle/>
          <a:p>
            <a:pPr>
              <a:defRPr/>
            </a:pPr>
            <a:fld id="{73B0F738-D566-4B4D-96F8-175DE941D0AE}" type="slidenum">
              <a:rPr lang="en-US" smtClean="0"/>
              <a:pPr>
                <a:defRPr/>
              </a:pPr>
              <a:t>8</a:t>
            </a:fld>
            <a:endParaRPr lang="en-US"/>
          </a:p>
        </p:txBody>
      </p:sp>
      <p:graphicFrame>
        <p:nvGraphicFramePr>
          <p:cNvPr id="6" name="Tijdelijke aanduiding voor inhoud 3"/>
          <p:cNvGraphicFramePr>
            <a:graphicFrameLocks noGrp="1"/>
          </p:cNvGraphicFramePr>
          <p:nvPr>
            <p:ph idx="1"/>
            <p:extLst>
              <p:ext uri="{D42A27DB-BD31-4B8C-83A1-F6EECF244321}">
                <p14:modId xmlns:p14="http://schemas.microsoft.com/office/powerpoint/2010/main" val="2426453993"/>
              </p:ext>
            </p:extLst>
          </p:nvPr>
        </p:nvGraphicFramePr>
        <p:xfrm>
          <a:off x="251520" y="1491630"/>
          <a:ext cx="8640959" cy="2484160"/>
        </p:xfrm>
        <a:graphic>
          <a:graphicData uri="http://schemas.openxmlformats.org/drawingml/2006/table">
            <a:tbl>
              <a:tblPr firstRow="1" bandRow="1">
                <a:tableStyleId>{21E4AEA4-8DFA-4A89-87EB-49C32662AFE0}</a:tableStyleId>
              </a:tblPr>
              <a:tblGrid>
                <a:gridCol w="671321"/>
                <a:gridCol w="1298846"/>
                <a:gridCol w="1805938"/>
                <a:gridCol w="2254152"/>
                <a:gridCol w="2610702"/>
              </a:tblGrid>
              <a:tr h="480080">
                <a:tc>
                  <a:txBody>
                    <a:bodyPr/>
                    <a:lstStyle/>
                    <a:p>
                      <a:r>
                        <a:rPr lang="nl-NL" sz="1400" dirty="0" err="1" smtClean="0"/>
                        <a:t>Ali-nea</a:t>
                      </a:r>
                      <a:r>
                        <a:rPr lang="nl-NL" sz="1400" dirty="0" smtClean="0"/>
                        <a:t> </a:t>
                      </a:r>
                      <a:endParaRPr lang="nl-NL" sz="1400" dirty="0"/>
                    </a:p>
                  </a:txBody>
                  <a:tcPr marT="34300" marB="34300"/>
                </a:tc>
                <a:tc>
                  <a:txBody>
                    <a:bodyPr/>
                    <a:lstStyle/>
                    <a:p>
                      <a:r>
                        <a:rPr lang="nl-NL" sz="1400" dirty="0" smtClean="0"/>
                        <a:t>Tussenkop</a:t>
                      </a:r>
                      <a:endParaRPr lang="nl-NL" sz="1400" dirty="0"/>
                    </a:p>
                  </a:txBody>
                  <a:tcPr marT="34300" marB="34300"/>
                </a:tc>
                <a:tc>
                  <a:txBody>
                    <a:bodyPr/>
                    <a:lstStyle/>
                    <a:p>
                      <a:r>
                        <a:rPr lang="nl-NL" sz="1400" dirty="0" smtClean="0"/>
                        <a:t>Deelonderwerp </a:t>
                      </a:r>
                      <a:endParaRPr lang="nl-NL" sz="1400" dirty="0"/>
                    </a:p>
                  </a:txBody>
                  <a:tcPr marT="34300" marB="34300"/>
                </a:tc>
                <a:tc>
                  <a:txBody>
                    <a:bodyPr/>
                    <a:lstStyle/>
                    <a:p>
                      <a:r>
                        <a:rPr lang="nl-NL" sz="1400" dirty="0" smtClean="0"/>
                        <a:t>Kernzin </a:t>
                      </a:r>
                      <a:endParaRPr lang="nl-NL" sz="1400" dirty="0"/>
                    </a:p>
                  </a:txBody>
                  <a:tcPr marT="34300" marB="34300"/>
                </a:tc>
                <a:tc>
                  <a:txBody>
                    <a:bodyPr/>
                    <a:lstStyle/>
                    <a:p>
                      <a:pPr algn="l"/>
                      <a:r>
                        <a:rPr lang="nl-NL" sz="1400" dirty="0" smtClean="0"/>
                        <a:t>Extra informatie / voorbeelden / uitleg</a:t>
                      </a:r>
                      <a:endParaRPr lang="nl-NL" sz="1400" dirty="0"/>
                    </a:p>
                  </a:txBody>
                  <a:tcPr marT="34300" marB="34300"/>
                </a:tc>
              </a:tr>
              <a:tr h="1970018">
                <a:tc>
                  <a:txBody>
                    <a:bodyPr/>
                    <a:lstStyle/>
                    <a:p>
                      <a:r>
                        <a:rPr lang="nl-NL" sz="1400" dirty="0" smtClean="0">
                          <a:solidFill>
                            <a:srgbClr val="002060"/>
                          </a:solidFill>
                        </a:rPr>
                        <a:t>5</a:t>
                      </a:r>
                      <a:endParaRPr lang="nl-NL" sz="1400" dirty="0">
                        <a:solidFill>
                          <a:srgbClr val="002060"/>
                        </a:solidFill>
                      </a:endParaRPr>
                    </a:p>
                  </a:txBody>
                  <a:tcPr marT="34300" marB="34300"/>
                </a:tc>
                <a:tc>
                  <a:txBody>
                    <a:bodyPr/>
                    <a:lstStyle/>
                    <a:p>
                      <a:r>
                        <a:rPr lang="nl-NL" sz="1400" dirty="0" smtClean="0">
                          <a:solidFill>
                            <a:srgbClr val="002060"/>
                          </a:solidFill>
                        </a:rPr>
                        <a:t>Advies</a:t>
                      </a:r>
                      <a:endParaRPr lang="nl-NL" sz="1400" dirty="0">
                        <a:solidFill>
                          <a:srgbClr val="002060"/>
                        </a:solidFill>
                      </a:endParaRPr>
                    </a:p>
                  </a:txBody>
                  <a:tcPr marT="34300" marB="34300"/>
                </a:tc>
                <a:tc>
                  <a:txBody>
                    <a:bodyPr/>
                    <a:lstStyle/>
                    <a:p>
                      <a:pPr marL="285750" indent="-285750">
                        <a:buFontTx/>
                        <a:buChar char="-"/>
                      </a:pPr>
                      <a:r>
                        <a:rPr lang="nl-NL" sz="1400" dirty="0" smtClean="0">
                          <a:solidFill>
                            <a:srgbClr val="002060"/>
                          </a:solidFill>
                        </a:rPr>
                        <a:t>advies</a:t>
                      </a:r>
                      <a:r>
                        <a:rPr lang="nl-NL" sz="1400" baseline="0" dirty="0" smtClean="0">
                          <a:solidFill>
                            <a:srgbClr val="002060"/>
                          </a:solidFill>
                        </a:rPr>
                        <a:t> en </a:t>
                      </a:r>
                      <a:r>
                        <a:rPr lang="nl-NL" sz="1400" dirty="0" smtClean="0">
                          <a:solidFill>
                            <a:srgbClr val="002060"/>
                          </a:solidFill>
                        </a:rPr>
                        <a:t>onderbouwing</a:t>
                      </a:r>
                    </a:p>
                    <a:p>
                      <a:pPr marL="285750" indent="-285750">
                        <a:buFontTx/>
                        <a:buChar char="-"/>
                      </a:pPr>
                      <a:r>
                        <a:rPr lang="nl-NL" sz="1400" dirty="0" err="1" smtClean="0">
                          <a:solidFill>
                            <a:srgbClr val="002060"/>
                          </a:solidFill>
                        </a:rPr>
                        <a:t>vervolg-procedure</a:t>
                      </a:r>
                      <a:endParaRPr lang="nl-NL" sz="1400" dirty="0" smtClean="0">
                        <a:solidFill>
                          <a:srgbClr val="002060"/>
                        </a:solidFill>
                      </a:endParaRPr>
                    </a:p>
                    <a:p>
                      <a:pPr marL="285750" indent="-285750">
                        <a:buFontTx/>
                        <a:buChar char="-"/>
                      </a:pPr>
                      <a:r>
                        <a:rPr lang="nl-NL" sz="1400" dirty="0" smtClean="0">
                          <a:solidFill>
                            <a:srgbClr val="002060"/>
                          </a:solidFill>
                        </a:rPr>
                        <a:t>praktische vertaalslag</a:t>
                      </a:r>
                      <a:r>
                        <a:rPr lang="nl-NL" sz="1400" baseline="0" dirty="0" smtClean="0">
                          <a:solidFill>
                            <a:srgbClr val="002060"/>
                          </a:solidFill>
                        </a:rPr>
                        <a:t> </a:t>
                      </a:r>
                      <a:endParaRPr lang="nl-NL" sz="1400" dirty="0" smtClean="0">
                        <a:solidFill>
                          <a:srgbClr val="002060"/>
                        </a:solidFill>
                      </a:endParaRPr>
                    </a:p>
                  </a:txBody>
                  <a:tcPr marT="34300" marB="34300"/>
                </a:tc>
                <a:tc>
                  <a:txBody>
                    <a:bodyPr/>
                    <a:lstStyle/>
                    <a:p>
                      <a:r>
                        <a:rPr lang="nl-NL" sz="1400" dirty="0" smtClean="0">
                          <a:solidFill>
                            <a:srgbClr val="002060"/>
                          </a:solidFill>
                        </a:rPr>
                        <a:t>Ik adviseer</a:t>
                      </a:r>
                      <a:r>
                        <a:rPr lang="nl-NL" sz="1400" baseline="0" dirty="0" smtClean="0">
                          <a:solidFill>
                            <a:srgbClr val="002060"/>
                          </a:solidFill>
                        </a:rPr>
                        <a:t> u de schade op de heer </a:t>
                      </a:r>
                      <a:r>
                        <a:rPr lang="nl-NL" sz="1400" baseline="0" dirty="0" err="1" smtClean="0">
                          <a:solidFill>
                            <a:srgbClr val="002060"/>
                          </a:solidFill>
                        </a:rPr>
                        <a:t>Kooij</a:t>
                      </a:r>
                      <a:r>
                        <a:rPr lang="nl-NL" sz="1400" baseline="0" dirty="0" smtClean="0">
                          <a:solidFill>
                            <a:srgbClr val="002060"/>
                          </a:solidFill>
                        </a:rPr>
                        <a:t> te verhalen.</a:t>
                      </a:r>
                      <a:endParaRPr lang="nl-NL" sz="1400" dirty="0">
                        <a:solidFill>
                          <a:srgbClr val="002060"/>
                        </a:solidFill>
                      </a:endParaRPr>
                    </a:p>
                  </a:txBody>
                  <a:tcPr marT="34300" marB="34300"/>
                </a:tc>
                <a:tc>
                  <a:txBody>
                    <a:bodyPr/>
                    <a:lstStyle/>
                    <a:p>
                      <a:pPr marL="285750" indent="-285750">
                        <a:buFontTx/>
                        <a:buChar char="-"/>
                      </a:pPr>
                      <a:r>
                        <a:rPr lang="nl-NL" sz="1400" baseline="0" dirty="0" smtClean="0">
                          <a:solidFill>
                            <a:srgbClr val="002060"/>
                          </a:solidFill>
                        </a:rPr>
                        <a:t>Een brief sturen aan de heer </a:t>
                      </a:r>
                      <a:r>
                        <a:rPr lang="nl-NL" sz="1400" baseline="0" dirty="0" err="1" smtClean="0">
                          <a:solidFill>
                            <a:srgbClr val="002060"/>
                          </a:solidFill>
                        </a:rPr>
                        <a:t>Kooij</a:t>
                      </a:r>
                      <a:endParaRPr lang="nl-NL" sz="1400" baseline="0" dirty="0" smtClean="0">
                        <a:solidFill>
                          <a:srgbClr val="002060"/>
                        </a:solidFill>
                      </a:endParaRPr>
                    </a:p>
                    <a:p>
                      <a:pPr marL="285750" indent="-285750">
                        <a:buFontTx/>
                        <a:buChar char="-"/>
                      </a:pPr>
                      <a:r>
                        <a:rPr lang="nl-NL" sz="1400" baseline="0" dirty="0" smtClean="0">
                          <a:solidFill>
                            <a:srgbClr val="002060"/>
                          </a:solidFill>
                        </a:rPr>
                        <a:t>Aangeven hoe en wanneer het geld  moet worden overgemaakt</a:t>
                      </a:r>
                    </a:p>
                    <a:p>
                      <a:pPr marL="285750" indent="-285750">
                        <a:buFontTx/>
                        <a:buChar char="-"/>
                      </a:pPr>
                      <a:r>
                        <a:rPr lang="nl-NL" sz="1400" baseline="0" dirty="0" smtClean="0">
                          <a:solidFill>
                            <a:srgbClr val="002060"/>
                          </a:solidFill>
                        </a:rPr>
                        <a:t>Mogelijkheid van  juridische vervolgprocedure noemen</a:t>
                      </a:r>
                    </a:p>
                    <a:p>
                      <a:pPr marL="285750" indent="-285750">
                        <a:buFontTx/>
                        <a:buChar char="-"/>
                      </a:pPr>
                      <a:endParaRPr lang="nl-NL" sz="1400" baseline="0" dirty="0" smtClean="0">
                        <a:solidFill>
                          <a:srgbClr val="002060"/>
                        </a:solidFill>
                      </a:endParaRPr>
                    </a:p>
                  </a:txBody>
                  <a:tcPr marT="34300" marB="34300"/>
                </a:tc>
              </a:tr>
            </a:tbl>
          </a:graphicData>
        </a:graphic>
      </p:graphicFrame>
    </p:spTree>
    <p:extLst>
      <p:ext uri="{BB962C8B-B14F-4D97-AF65-F5344CB8AC3E}">
        <p14:creationId xmlns:p14="http://schemas.microsoft.com/office/powerpoint/2010/main" val="410773851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Schrijfplan: alinea 6</a:t>
            </a:r>
            <a:endParaRPr lang="en-US" dirty="0"/>
          </a:p>
        </p:txBody>
      </p:sp>
      <p:sp>
        <p:nvSpPr>
          <p:cNvPr id="4" name="Date Placeholder 3"/>
          <p:cNvSpPr>
            <a:spLocks noGrp="1"/>
          </p:cNvSpPr>
          <p:nvPr>
            <p:ph type="dt" sz="half" idx="10"/>
          </p:nvPr>
        </p:nvSpPr>
        <p:spPr/>
        <p:txBody>
          <a:bodyPr/>
          <a:lstStyle/>
          <a:p>
            <a:pPr>
              <a:defRPr/>
            </a:pPr>
            <a:fld id="{F3F86243-3EE2-49E3-B96E-36110BE3B5DE}" type="datetime1">
              <a:rPr lang="en-US" smtClean="0"/>
              <a:pPr>
                <a:defRPr/>
              </a:pPr>
              <a:t>22-05-14</a:t>
            </a:fld>
            <a:endParaRPr lang="en-US" i="0">
              <a:latin typeface="Times" pitchFamily="1" charset="0"/>
            </a:endParaRPr>
          </a:p>
        </p:txBody>
      </p:sp>
      <p:sp>
        <p:nvSpPr>
          <p:cNvPr id="5" name="Slide Number Placeholder 4"/>
          <p:cNvSpPr>
            <a:spLocks noGrp="1"/>
          </p:cNvSpPr>
          <p:nvPr>
            <p:ph type="sldNum" sz="quarter" idx="11"/>
          </p:nvPr>
        </p:nvSpPr>
        <p:spPr/>
        <p:txBody>
          <a:bodyPr/>
          <a:lstStyle/>
          <a:p>
            <a:pPr>
              <a:defRPr/>
            </a:pPr>
            <a:fld id="{73B0F738-D566-4B4D-96F8-175DE941D0AE}" type="slidenum">
              <a:rPr lang="en-US" smtClean="0"/>
              <a:pPr>
                <a:defRPr/>
              </a:pPr>
              <a:t>9</a:t>
            </a:fld>
            <a:endParaRPr lang="en-US"/>
          </a:p>
        </p:txBody>
      </p:sp>
      <p:graphicFrame>
        <p:nvGraphicFramePr>
          <p:cNvPr id="6" name="Tijdelijke aanduiding voor inhoud 3"/>
          <p:cNvGraphicFramePr>
            <a:graphicFrameLocks noGrp="1"/>
          </p:cNvGraphicFramePr>
          <p:nvPr>
            <p:ph idx="1"/>
            <p:extLst>
              <p:ext uri="{D42A27DB-BD31-4B8C-83A1-F6EECF244321}">
                <p14:modId xmlns:p14="http://schemas.microsoft.com/office/powerpoint/2010/main" val="1600373128"/>
              </p:ext>
            </p:extLst>
          </p:nvPr>
        </p:nvGraphicFramePr>
        <p:xfrm>
          <a:off x="323528" y="1491630"/>
          <a:ext cx="8640959" cy="2249313"/>
        </p:xfrm>
        <a:graphic>
          <a:graphicData uri="http://schemas.openxmlformats.org/drawingml/2006/table">
            <a:tbl>
              <a:tblPr firstRow="1" bandRow="1">
                <a:tableStyleId>{21E4AEA4-8DFA-4A89-87EB-49C32662AFE0}</a:tableStyleId>
              </a:tblPr>
              <a:tblGrid>
                <a:gridCol w="753451"/>
                <a:gridCol w="1424506"/>
                <a:gridCol w="1869300"/>
                <a:gridCol w="1958694"/>
                <a:gridCol w="2635008"/>
              </a:tblGrid>
              <a:tr h="480080">
                <a:tc>
                  <a:txBody>
                    <a:bodyPr/>
                    <a:lstStyle/>
                    <a:p>
                      <a:r>
                        <a:rPr lang="nl-NL" sz="1400" dirty="0" err="1" smtClean="0"/>
                        <a:t>Ali-nea</a:t>
                      </a:r>
                      <a:r>
                        <a:rPr lang="nl-NL" sz="1400" dirty="0" smtClean="0"/>
                        <a:t> </a:t>
                      </a:r>
                      <a:endParaRPr lang="nl-NL" sz="1400" dirty="0"/>
                    </a:p>
                  </a:txBody>
                  <a:tcPr marT="34300" marB="34300"/>
                </a:tc>
                <a:tc>
                  <a:txBody>
                    <a:bodyPr/>
                    <a:lstStyle/>
                    <a:p>
                      <a:r>
                        <a:rPr lang="nl-NL" sz="1400" dirty="0" smtClean="0"/>
                        <a:t>Tussenkop</a:t>
                      </a:r>
                      <a:endParaRPr lang="nl-NL" sz="1400" dirty="0"/>
                    </a:p>
                  </a:txBody>
                  <a:tcPr marT="34300" marB="34300"/>
                </a:tc>
                <a:tc>
                  <a:txBody>
                    <a:bodyPr/>
                    <a:lstStyle/>
                    <a:p>
                      <a:r>
                        <a:rPr lang="nl-NL" sz="1400" dirty="0" smtClean="0"/>
                        <a:t>Deelonderwerp </a:t>
                      </a:r>
                      <a:endParaRPr lang="nl-NL" sz="1400" dirty="0"/>
                    </a:p>
                  </a:txBody>
                  <a:tcPr marT="34300" marB="34300"/>
                </a:tc>
                <a:tc>
                  <a:txBody>
                    <a:bodyPr/>
                    <a:lstStyle/>
                    <a:p>
                      <a:r>
                        <a:rPr lang="nl-NL" sz="1400" dirty="0" smtClean="0"/>
                        <a:t>Kernzin </a:t>
                      </a:r>
                      <a:endParaRPr lang="nl-NL" sz="1400" dirty="0"/>
                    </a:p>
                  </a:txBody>
                  <a:tcPr marT="34300" marB="34300"/>
                </a:tc>
                <a:tc>
                  <a:txBody>
                    <a:bodyPr/>
                    <a:lstStyle/>
                    <a:p>
                      <a:pPr algn="l"/>
                      <a:r>
                        <a:rPr lang="nl-NL" sz="1400" dirty="0" smtClean="0"/>
                        <a:t>Extra informatie / voorbeelden / uitleg</a:t>
                      </a:r>
                      <a:endParaRPr lang="nl-NL" sz="1400" dirty="0"/>
                    </a:p>
                  </a:txBody>
                  <a:tcPr marT="34300" marB="34300"/>
                </a:tc>
              </a:tr>
              <a:tr h="1753994">
                <a:tc>
                  <a:txBody>
                    <a:bodyPr/>
                    <a:lstStyle/>
                    <a:p>
                      <a:r>
                        <a:rPr lang="nl-NL" sz="1400" dirty="0" smtClean="0">
                          <a:solidFill>
                            <a:srgbClr val="002060"/>
                          </a:solidFill>
                        </a:rPr>
                        <a:t>6</a:t>
                      </a:r>
                      <a:endParaRPr lang="nl-NL" sz="1400" dirty="0">
                        <a:solidFill>
                          <a:srgbClr val="002060"/>
                        </a:solidFill>
                      </a:endParaRPr>
                    </a:p>
                  </a:txBody>
                  <a:tcPr marT="34300" marB="34300"/>
                </a:tc>
                <a:tc>
                  <a:txBody>
                    <a:bodyPr/>
                    <a:lstStyle/>
                    <a:p>
                      <a:r>
                        <a:rPr lang="nl-NL" sz="1400" dirty="0" smtClean="0">
                          <a:solidFill>
                            <a:srgbClr val="002060"/>
                          </a:solidFill>
                        </a:rPr>
                        <a:t>-</a:t>
                      </a:r>
                      <a:endParaRPr lang="nl-NL" sz="1400" dirty="0">
                        <a:solidFill>
                          <a:srgbClr val="002060"/>
                        </a:solidFill>
                      </a:endParaRPr>
                    </a:p>
                  </a:txBody>
                  <a:tcPr marT="34300" marB="34300"/>
                </a:tc>
                <a:tc>
                  <a:txBody>
                    <a:bodyPr/>
                    <a:lstStyle/>
                    <a:p>
                      <a:pPr marL="0" indent="0">
                        <a:buFontTx/>
                        <a:buNone/>
                      </a:pPr>
                      <a:r>
                        <a:rPr lang="nl-NL" sz="1400" dirty="0" smtClean="0">
                          <a:solidFill>
                            <a:srgbClr val="002060"/>
                          </a:solidFill>
                        </a:rPr>
                        <a:t>Afsluiting</a:t>
                      </a:r>
                      <a:endParaRPr lang="nl-NL" sz="1400" dirty="0">
                        <a:solidFill>
                          <a:srgbClr val="002060"/>
                        </a:solidFill>
                      </a:endParaRPr>
                    </a:p>
                  </a:txBody>
                  <a:tcPr marT="34300" marB="34300"/>
                </a:tc>
                <a:tc>
                  <a:txBody>
                    <a:bodyPr/>
                    <a:lstStyle/>
                    <a:p>
                      <a:r>
                        <a:rPr lang="nl-NL" sz="1400" dirty="0" smtClean="0">
                          <a:solidFill>
                            <a:srgbClr val="002060"/>
                          </a:solidFill>
                        </a:rPr>
                        <a:t>Mocht u nog vragen hebben, dan kunt u mij tijdens kantooruren bereiken op telefoonnummer 073-852 13 31. </a:t>
                      </a:r>
                      <a:endParaRPr lang="nl-NL" sz="1400" dirty="0">
                        <a:solidFill>
                          <a:srgbClr val="002060"/>
                        </a:solidFill>
                      </a:endParaRPr>
                    </a:p>
                  </a:txBody>
                  <a:tcPr marT="34300" marB="34300"/>
                </a:tc>
                <a:tc>
                  <a:txBody>
                    <a:bodyPr/>
                    <a:lstStyle/>
                    <a:p>
                      <a:pPr marL="285750" indent="-285750">
                        <a:buFontTx/>
                        <a:buChar char="-"/>
                      </a:pPr>
                      <a:r>
                        <a:rPr lang="nl-NL" sz="1400" baseline="0" dirty="0" smtClean="0">
                          <a:solidFill>
                            <a:srgbClr val="002060"/>
                          </a:solidFill>
                        </a:rPr>
                        <a:t>Wens dat je duidelijk of tot dienst bent geweest</a:t>
                      </a:r>
                    </a:p>
                    <a:p>
                      <a:pPr marL="285750" indent="-285750">
                        <a:buFontTx/>
                        <a:buChar char="-"/>
                      </a:pPr>
                      <a:r>
                        <a:rPr lang="nl-NL" sz="1400" baseline="0" dirty="0" smtClean="0">
                          <a:solidFill>
                            <a:srgbClr val="002060"/>
                          </a:solidFill>
                        </a:rPr>
                        <a:t>Mogelijkheid tot contact</a:t>
                      </a:r>
                    </a:p>
                  </a:txBody>
                  <a:tcPr marT="34300" marB="34300"/>
                </a:tc>
              </a:tr>
            </a:tbl>
          </a:graphicData>
        </a:graphic>
      </p:graphicFrame>
    </p:spTree>
    <p:extLst>
      <p:ext uri="{BB962C8B-B14F-4D97-AF65-F5344CB8AC3E}">
        <p14:creationId xmlns:p14="http://schemas.microsoft.com/office/powerpoint/2010/main" val="410773851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Lege presentatie">
  <a:themeElements>
    <a:clrScheme name="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ege presentati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ege 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ege 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ege 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ege 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ege 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ege presentati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ege 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ege 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ege 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ege 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ege 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1396</Words>
  <Application>Microsoft Macintosh PowerPoint</Application>
  <PresentationFormat>On-screen Show (16:9)</PresentationFormat>
  <Paragraphs>361</Paragraphs>
  <Slides>32</Slides>
  <Notes>27</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Lege presentatie</vt:lpstr>
      <vt:lpstr>Juridische schrijfvaardigheden 1: de brief</vt:lpstr>
      <vt:lpstr>Opgegeven huiswerk voor deze week</vt:lpstr>
      <vt:lpstr>Opbouw van deze les</vt:lpstr>
      <vt:lpstr>Voorbeeld schrijfplan adviesbrief 3:  alinea 1</vt:lpstr>
      <vt:lpstr>Schrijfplan: alinea 2</vt:lpstr>
      <vt:lpstr>Schrijfplan: alinea 3</vt:lpstr>
      <vt:lpstr>Schrijfplan: alinea 4</vt:lpstr>
      <vt:lpstr>Schrijfplan: alinea 5</vt:lpstr>
      <vt:lpstr>Schrijfplan: alinea 6</vt:lpstr>
      <vt:lpstr>Voorbeeld adviesbrief 3: briefhoofd (1)</vt:lpstr>
      <vt:lpstr>Voorbeeld adviesbrief 3: briefhoofd (1)</vt:lpstr>
      <vt:lpstr>Voorbeeld adviesbrief 3: briefhoofd (2)</vt:lpstr>
      <vt:lpstr>Voorbeeld adviesbrief 3: briefhoofd (2)</vt:lpstr>
      <vt:lpstr>Voorbeeld alinea 1</vt:lpstr>
      <vt:lpstr>Voorbeeld alinea 1</vt:lpstr>
      <vt:lpstr>Voorbeeld alinea 2</vt:lpstr>
      <vt:lpstr>Voorbeeld alinea 2</vt:lpstr>
      <vt:lpstr>Tips voor een heldere en beknopte schrijfstijl</vt:lpstr>
      <vt:lpstr>Voorkom een inversiefout (FZ1) </vt:lpstr>
      <vt:lpstr>Voorbeeld alinea 3</vt:lpstr>
      <vt:lpstr>Voorbeeld alinea 3</vt:lpstr>
      <vt:lpstr>Voorbeeld alinea 4</vt:lpstr>
      <vt:lpstr>Voorbeeld alinea 4</vt:lpstr>
      <vt:lpstr>Voorbeeld alinea 5</vt:lpstr>
      <vt:lpstr>Voorbeeld alinea 5</vt:lpstr>
      <vt:lpstr>Voorbeeld ondertekening</vt:lpstr>
      <vt:lpstr>Voorbeeld ondertekening</vt:lpstr>
      <vt:lpstr>Feedbackopdracht</vt:lpstr>
      <vt:lpstr>Kritische beoordelingsvragen adviesbrief</vt:lpstr>
      <vt:lpstr>Overeenkomst schrijfproducten</vt:lpstr>
      <vt:lpstr>Opdracht conclusie van antwoord</vt:lpstr>
      <vt:lpstr>Inloopspreekuur week 7</vt:lpstr>
    </vt:vector>
  </TitlesOfParts>
  <Company>Fontys Hogescholen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Iris Roothans</dc:creator>
  <cp:lastModifiedBy>Josje Kuenen</cp:lastModifiedBy>
  <cp:revision>170</cp:revision>
  <cp:lastPrinted>2013-12-03T09:14:01Z</cp:lastPrinted>
  <dcterms:created xsi:type="dcterms:W3CDTF">2010-06-22T08:33:23Z</dcterms:created>
  <dcterms:modified xsi:type="dcterms:W3CDTF">2014-05-22T13:36:31Z</dcterms:modified>
</cp:coreProperties>
</file>